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57" r:id="rId3"/>
    <p:sldId id="258" r:id="rId4"/>
    <p:sldId id="259" r:id="rId5"/>
    <p:sldId id="274" r:id="rId6"/>
    <p:sldId id="276" r:id="rId7"/>
    <p:sldId id="272" r:id="rId8"/>
    <p:sldId id="260" r:id="rId9"/>
    <p:sldId id="261" r:id="rId10"/>
    <p:sldId id="263" r:id="rId11"/>
    <p:sldId id="265" r:id="rId12"/>
    <p:sldId id="267" r:id="rId13"/>
    <p:sldId id="269" r:id="rId14"/>
    <p:sldId id="275" r:id="rId15"/>
    <p:sldId id="273" r:id="rId16"/>
    <p:sldId id="270" r:id="rId17"/>
    <p:sldId id="271"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snapToObjects="1">
      <p:cViewPr varScale="1">
        <p:scale>
          <a:sx n="68" d="100"/>
          <a:sy n="68" d="100"/>
        </p:scale>
        <p:origin x="-122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260611-A53E-EF49-8F8E-2FD215ED3154}" type="datetimeFigureOut">
              <a:rPr lang="en-US" smtClean="0"/>
              <a:pPr/>
              <a:t>8/25/2012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A960C6-B0C1-CD44-B770-2DACB0DECD8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 dust tail, which is usually yellow, contains small, solid particles that are about the same size as those found in cigarette smoke. This tail forms because sunlight acts on these small particles, gently pushing them away from the comet's nucleus. . Because the pressure from sunlight is relatively weak, the dust particles end up forming a diffuse, curved tail. A gas ion tail, which is usually blue, forms when ultraviolet sunlight rips one or more electrons from gas atoms in the coma making them into ions (a process called ionization). A solar wind then carries these ions straight outward away from the Sun. The resulting tail is straighter and narrower. Both types of tails may extend millions of kilometers into space</a:t>
            </a:r>
          </a:p>
          <a:p>
            <a:endParaRPr lang="en-US" dirty="0"/>
          </a:p>
        </p:txBody>
      </p:sp>
      <p:sp>
        <p:nvSpPr>
          <p:cNvPr id="4" name="Slide Number Placeholder 3"/>
          <p:cNvSpPr>
            <a:spLocks noGrp="1"/>
          </p:cNvSpPr>
          <p:nvPr>
            <p:ph type="sldNum" sz="quarter" idx="10"/>
          </p:nvPr>
        </p:nvSpPr>
        <p:spPr/>
        <p:txBody>
          <a:bodyPr/>
          <a:lstStyle/>
          <a:p>
            <a:fld id="{93A960C6-B0C1-CD44-B770-2DACB0DECD82}" type="slidenum">
              <a:rPr lang="en-US" smtClean="0"/>
              <a:pPr/>
              <a:t>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5C1AE335-A7AF-6A4C-AFC2-A0062546038D}" type="slidenum">
              <a:rPr lang="en-US"/>
              <a:pPr/>
              <a:t>10</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9E98E624-C8BF-B642-A916-EBCA23CE2DB9}" type="slidenum">
              <a:rPr lang="en-US"/>
              <a:pPr/>
              <a:t>11</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r>
              <a:rPr lang="en-US"/>
              <a:t>Earth is 12,756 km in diameter</a:t>
            </a:r>
          </a:p>
          <a:p>
            <a:pPr eaLnBrk="1" hangingPunct="1"/>
            <a:r>
              <a:rPr lang="en-US"/>
              <a:t>AU = Astronomical units One AU equals the average distance between the center of Earth and the center of the Sun.</a:t>
            </a:r>
          </a:p>
          <a:p>
            <a:pPr eaLnBrk="1" hangingPunct="1"/>
            <a:r>
              <a:rPr lang="en-US"/>
              <a:t>It would take 100 years to go 1 AU if you were traveling 100 mph.</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A754E293-AEE4-6541-B737-0AF4B719910C}" type="slidenum">
              <a:rPr lang="en-US"/>
              <a:pPr/>
              <a:t>12</a:t>
            </a:fld>
            <a:endParaRPr 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990C7D8C-E10D-8440-B0E4-65356C96C330}" type="slidenum">
              <a:rPr lang="en-US"/>
              <a:pPr/>
              <a:t>13</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r>
              <a:rPr lang="en-US"/>
              <a:t>Planets have nearly circular orbits, whereas comets have elongated paths around the Sun. A comet is at aphelion when its orbit is farthest from the Sun. It is at perihelion when it is closest to the Sun. Due to gravitational effects, a comet will travel fastest at perihelion and will slow down as it approaches aphelion. Comets can be classified by their orbital period: that is, the time it takes them to make one complete trip around the Sun.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CC33DE-EE45-AE41-A519-107796EAE621}" type="datetimeFigureOut">
              <a:rPr lang="en-US" smtClean="0"/>
              <a:pPr/>
              <a:t>8/25/2012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ABAD81-567D-9340-B083-23DE88FCDB6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CC33DE-EE45-AE41-A519-107796EAE621}" type="datetimeFigureOut">
              <a:rPr lang="en-US" smtClean="0"/>
              <a:pPr/>
              <a:t>8/25/2012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ABAD81-567D-9340-B083-23DE88FCDB6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CC33DE-EE45-AE41-A519-107796EAE621}" type="datetimeFigureOut">
              <a:rPr lang="en-US" smtClean="0"/>
              <a:pPr/>
              <a:t>8/25/2012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ABAD81-567D-9340-B083-23DE88FCDB6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CC33DE-EE45-AE41-A519-107796EAE621}" type="datetimeFigureOut">
              <a:rPr lang="en-US" smtClean="0"/>
              <a:pPr/>
              <a:t>8/25/2012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ABAD81-567D-9340-B083-23DE88FCDB6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CC33DE-EE45-AE41-A519-107796EAE621}" type="datetimeFigureOut">
              <a:rPr lang="en-US" smtClean="0"/>
              <a:pPr/>
              <a:t>8/25/2012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ABAD81-567D-9340-B083-23DE88FCDB6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CC33DE-EE45-AE41-A519-107796EAE621}" type="datetimeFigureOut">
              <a:rPr lang="en-US" smtClean="0"/>
              <a:pPr/>
              <a:t>8/25/2012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ABAD81-567D-9340-B083-23DE88FCDB6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CC33DE-EE45-AE41-A519-107796EAE621}" type="datetimeFigureOut">
              <a:rPr lang="en-US" smtClean="0"/>
              <a:pPr/>
              <a:t>8/25/2012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ABAD81-567D-9340-B083-23DE88FCDB6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CC33DE-EE45-AE41-A519-107796EAE621}" type="datetimeFigureOut">
              <a:rPr lang="en-US" smtClean="0"/>
              <a:pPr/>
              <a:t>8/25/2012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ABAD81-567D-9340-B083-23DE88FCDB6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CC33DE-EE45-AE41-A519-107796EAE621}" type="datetimeFigureOut">
              <a:rPr lang="en-US" smtClean="0"/>
              <a:pPr/>
              <a:t>8/25/2012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ABAD81-567D-9340-B083-23DE88FCDB6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CC33DE-EE45-AE41-A519-107796EAE621}" type="datetimeFigureOut">
              <a:rPr lang="en-US" smtClean="0"/>
              <a:pPr/>
              <a:t>8/25/2012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ABAD81-567D-9340-B083-23DE88FCDB6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CC33DE-EE45-AE41-A519-107796EAE621}" type="datetimeFigureOut">
              <a:rPr lang="en-US" smtClean="0"/>
              <a:pPr/>
              <a:t>8/25/2012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ABAD81-567D-9340-B083-23DE88FCDB6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CC33DE-EE45-AE41-A519-107796EAE621}" type="datetimeFigureOut">
              <a:rPr lang="en-US" smtClean="0"/>
              <a:pPr/>
              <a:t>8/25/2012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ABAD81-567D-9340-B083-23DE88FCDB6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esa.int/esaKIDSen/SEMQABXJD1E_OurUniverse_0.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amazing-space.stsci.edu/resources/explorations/cometmyth/home.html"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Comic Sans MS"/>
                <a:cs typeface="Comic Sans MS"/>
              </a:rPr>
              <a:t>Challenger Learning Center</a:t>
            </a:r>
            <a:endParaRPr lang="en-US" dirty="0">
              <a:latin typeface="Comic Sans MS"/>
              <a:cs typeface="Comic Sans M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en-US" dirty="0" smtClean="0">
                <a:latin typeface="Comic Sans MS"/>
                <a:cs typeface="Comic Sans MS"/>
              </a:rPr>
              <a:t>Possible Homes for Comets</a:t>
            </a:r>
          </a:p>
        </p:txBody>
      </p:sp>
      <p:sp>
        <p:nvSpPr>
          <p:cNvPr id="9219" name="Rectangle 3"/>
          <p:cNvSpPr>
            <a:spLocks noGrp="1" noChangeArrowheads="1"/>
          </p:cNvSpPr>
          <p:nvPr>
            <p:ph type="body" idx="1"/>
          </p:nvPr>
        </p:nvSpPr>
        <p:spPr>
          <a:xfrm>
            <a:off x="457200" y="1981200"/>
            <a:ext cx="2819400" cy="4114800"/>
          </a:xfrm>
        </p:spPr>
        <p:txBody>
          <a:bodyPr/>
          <a:lstStyle/>
          <a:p>
            <a:pPr eaLnBrk="1" hangingPunct="1">
              <a:defRPr/>
            </a:pPr>
            <a:r>
              <a:rPr lang="en-US" dirty="0" err="1" smtClean="0">
                <a:latin typeface="Comic Sans MS"/>
                <a:cs typeface="Comic Sans MS"/>
              </a:rPr>
              <a:t>Kuiper</a:t>
            </a:r>
            <a:r>
              <a:rPr lang="en-US" dirty="0" smtClean="0">
                <a:latin typeface="Comic Sans MS"/>
                <a:cs typeface="Comic Sans MS"/>
              </a:rPr>
              <a:t> Belt</a:t>
            </a:r>
          </a:p>
          <a:p>
            <a:pPr eaLnBrk="1" hangingPunct="1">
              <a:defRPr/>
            </a:pPr>
            <a:r>
              <a:rPr lang="en-US" dirty="0" err="1" smtClean="0">
                <a:latin typeface="Comic Sans MS"/>
                <a:cs typeface="Comic Sans MS"/>
              </a:rPr>
              <a:t>Oort</a:t>
            </a:r>
            <a:r>
              <a:rPr lang="en-US" dirty="0" smtClean="0">
                <a:latin typeface="Comic Sans MS"/>
                <a:cs typeface="Comic Sans MS"/>
              </a:rPr>
              <a:t> Cloud</a:t>
            </a:r>
          </a:p>
        </p:txBody>
      </p:sp>
      <p:pic>
        <p:nvPicPr>
          <p:cNvPr id="9220" name="Picture 4" descr="2002-04-i-large_web"/>
          <p:cNvPicPr>
            <a:picLocks noChangeAspect="1" noChangeArrowheads="1"/>
          </p:cNvPicPr>
          <p:nvPr/>
        </p:nvPicPr>
        <p:blipFill>
          <a:blip r:embed="rId3"/>
          <a:srcRect/>
          <a:stretch>
            <a:fillRect/>
          </a:stretch>
        </p:blipFill>
        <p:spPr bwMode="auto">
          <a:xfrm>
            <a:off x="3581400" y="1417638"/>
            <a:ext cx="5187950" cy="4454525"/>
          </a:xfrm>
          <a:prstGeom prst="rect">
            <a:avLst/>
          </a:prstGeom>
          <a:noFill/>
          <a:ln w="9525">
            <a:noFill/>
            <a:miter lim="800000"/>
            <a:headEnd/>
            <a:tailEnd/>
          </a:ln>
        </p:spPr>
      </p:pic>
      <p:sp>
        <p:nvSpPr>
          <p:cNvPr id="9221" name="Text Box 5"/>
          <p:cNvSpPr txBox="1">
            <a:spLocks noChangeArrowheads="1"/>
          </p:cNvSpPr>
          <p:nvPr/>
        </p:nvSpPr>
        <p:spPr bwMode="auto">
          <a:xfrm>
            <a:off x="4641978" y="5872163"/>
            <a:ext cx="3168650" cy="304800"/>
          </a:xfrm>
          <a:prstGeom prst="rect">
            <a:avLst/>
          </a:prstGeom>
          <a:noFill/>
          <a:ln w="9525">
            <a:noFill/>
            <a:miter lim="800000"/>
            <a:headEnd/>
            <a:tailEnd/>
          </a:ln>
        </p:spPr>
        <p:txBody>
          <a:bodyPr wrap="none">
            <a:prstTxWarp prst="textNoShape">
              <a:avLst/>
            </a:prstTxWarp>
            <a:spAutoFit/>
          </a:bodyPr>
          <a:lstStyle/>
          <a:p>
            <a:r>
              <a:rPr lang="en-US" sz="1400" dirty="0"/>
              <a:t>Courtesy - Deep Impact - NASA - JPL</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dirty="0" err="1" smtClean="0">
                <a:latin typeface="Comic Sans MS"/>
                <a:cs typeface="Comic Sans MS"/>
              </a:rPr>
              <a:t>Kuiper</a:t>
            </a:r>
            <a:r>
              <a:rPr lang="en-US" dirty="0" smtClean="0">
                <a:latin typeface="Comic Sans MS"/>
                <a:cs typeface="Comic Sans MS"/>
              </a:rPr>
              <a:t> Belt</a:t>
            </a:r>
          </a:p>
        </p:txBody>
      </p:sp>
      <p:sp>
        <p:nvSpPr>
          <p:cNvPr id="10243" name="Rectangle 3"/>
          <p:cNvSpPr>
            <a:spLocks noGrp="1" noChangeArrowheads="1"/>
          </p:cNvSpPr>
          <p:nvPr>
            <p:ph type="body" idx="1"/>
          </p:nvPr>
        </p:nvSpPr>
        <p:spPr/>
        <p:txBody>
          <a:bodyPr/>
          <a:lstStyle/>
          <a:p>
            <a:pPr eaLnBrk="1" hangingPunct="1">
              <a:lnSpc>
                <a:spcPct val="90000"/>
              </a:lnSpc>
              <a:defRPr/>
            </a:pPr>
            <a:r>
              <a:rPr lang="en-US" dirty="0" smtClean="0">
                <a:latin typeface="Comic Sans MS"/>
                <a:cs typeface="Comic Sans MS"/>
              </a:rPr>
              <a:t>Discovered by Gerard </a:t>
            </a:r>
            <a:r>
              <a:rPr lang="en-US" dirty="0" err="1" smtClean="0">
                <a:latin typeface="Comic Sans MS"/>
                <a:cs typeface="Comic Sans MS"/>
              </a:rPr>
              <a:t>Kuiper</a:t>
            </a:r>
            <a:r>
              <a:rPr lang="en-US" dirty="0" smtClean="0">
                <a:latin typeface="Comic Sans MS"/>
                <a:cs typeface="Comic Sans MS"/>
              </a:rPr>
              <a:t> in 1951</a:t>
            </a:r>
          </a:p>
          <a:p>
            <a:pPr eaLnBrk="1" hangingPunct="1">
              <a:lnSpc>
                <a:spcPct val="90000"/>
              </a:lnSpc>
              <a:defRPr/>
            </a:pPr>
            <a:r>
              <a:rPr lang="en-US" u="sng" dirty="0" smtClean="0">
                <a:latin typeface="Comic Sans MS"/>
                <a:cs typeface="Comic Sans MS"/>
              </a:rPr>
              <a:t>Origin of short-period comets that spend less than 200 years in its orbit</a:t>
            </a:r>
            <a:r>
              <a:rPr lang="en-US" dirty="0" smtClean="0">
                <a:latin typeface="Comic Sans MS"/>
                <a:cs typeface="Comic Sans MS"/>
              </a:rPr>
              <a:t>.</a:t>
            </a:r>
          </a:p>
          <a:p>
            <a:pPr eaLnBrk="1" hangingPunct="1">
              <a:lnSpc>
                <a:spcPct val="90000"/>
              </a:lnSpc>
              <a:defRPr/>
            </a:pPr>
            <a:r>
              <a:rPr lang="en-US" dirty="0" smtClean="0">
                <a:latin typeface="Comic Sans MS"/>
                <a:cs typeface="Comic Sans MS"/>
              </a:rPr>
              <a:t>A flat disc shaped region past the orbit of Neptune.</a:t>
            </a:r>
          </a:p>
          <a:p>
            <a:pPr eaLnBrk="1" hangingPunct="1">
              <a:lnSpc>
                <a:spcPct val="90000"/>
              </a:lnSpc>
              <a:defRPr/>
            </a:pPr>
            <a:r>
              <a:rPr lang="en-US" dirty="0" smtClean="0">
                <a:latin typeface="Comic Sans MS"/>
                <a:cs typeface="Comic Sans MS"/>
              </a:rPr>
              <a:t>Probably contains more than 100,000 objects</a:t>
            </a:r>
          </a:p>
          <a:p>
            <a:pPr eaLnBrk="1" hangingPunct="1">
              <a:lnSpc>
                <a:spcPct val="90000"/>
              </a:lnSpc>
              <a:defRPr/>
            </a:pPr>
            <a:r>
              <a:rPr lang="en-US" dirty="0" smtClean="0">
                <a:latin typeface="Comic Sans MS"/>
                <a:cs typeface="Comic Sans MS"/>
              </a:rPr>
              <a:t>Some of these objects are 100 km or larger in diameter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en-US" dirty="0" err="1" smtClean="0">
                <a:latin typeface="Comic Sans MS"/>
                <a:cs typeface="Comic Sans MS"/>
              </a:rPr>
              <a:t>Oort</a:t>
            </a:r>
            <a:r>
              <a:rPr lang="en-US" dirty="0" smtClean="0">
                <a:latin typeface="Comic Sans MS"/>
                <a:cs typeface="Comic Sans MS"/>
              </a:rPr>
              <a:t> Cloud</a:t>
            </a:r>
          </a:p>
        </p:txBody>
      </p:sp>
      <p:sp>
        <p:nvSpPr>
          <p:cNvPr id="11267" name="Rectangle 3"/>
          <p:cNvSpPr>
            <a:spLocks noGrp="1" noChangeArrowheads="1"/>
          </p:cNvSpPr>
          <p:nvPr>
            <p:ph type="body" idx="1"/>
          </p:nvPr>
        </p:nvSpPr>
        <p:spPr/>
        <p:txBody>
          <a:bodyPr>
            <a:normAutofit lnSpcReduction="10000"/>
          </a:bodyPr>
          <a:lstStyle/>
          <a:p>
            <a:pPr eaLnBrk="1" hangingPunct="1">
              <a:lnSpc>
                <a:spcPct val="90000"/>
              </a:lnSpc>
            </a:pPr>
            <a:r>
              <a:rPr lang="en-US" sz="3000" dirty="0">
                <a:latin typeface="Comic Sans MS"/>
                <a:cs typeface="Comic Sans MS"/>
              </a:rPr>
              <a:t>Hypothesized by a Dutch Astronomer Jan </a:t>
            </a:r>
            <a:r>
              <a:rPr lang="en-US" sz="3000" dirty="0" err="1">
                <a:latin typeface="Comic Sans MS"/>
                <a:cs typeface="Comic Sans MS"/>
              </a:rPr>
              <a:t>Oort</a:t>
            </a:r>
            <a:r>
              <a:rPr lang="en-US" sz="3000" dirty="0">
                <a:latin typeface="Comic Sans MS"/>
                <a:cs typeface="Comic Sans MS"/>
              </a:rPr>
              <a:t> in 1950.</a:t>
            </a:r>
          </a:p>
          <a:p>
            <a:pPr eaLnBrk="1" hangingPunct="1">
              <a:lnSpc>
                <a:spcPct val="90000"/>
              </a:lnSpc>
            </a:pPr>
            <a:r>
              <a:rPr lang="en-US" sz="3000" u="sng" dirty="0">
                <a:latin typeface="Comic Sans MS"/>
                <a:cs typeface="Comic Sans MS"/>
              </a:rPr>
              <a:t>Source of long-period comets with returns ranging from 200 years to once every million years</a:t>
            </a:r>
            <a:r>
              <a:rPr lang="en-US" sz="3000" dirty="0">
                <a:latin typeface="Comic Sans MS"/>
                <a:cs typeface="Comic Sans MS"/>
              </a:rPr>
              <a:t>.</a:t>
            </a:r>
          </a:p>
          <a:p>
            <a:pPr eaLnBrk="1" hangingPunct="1">
              <a:lnSpc>
                <a:spcPct val="90000"/>
              </a:lnSpc>
            </a:pPr>
            <a:r>
              <a:rPr lang="en-US" sz="3000" dirty="0">
                <a:latin typeface="Comic Sans MS"/>
                <a:cs typeface="Comic Sans MS"/>
              </a:rPr>
              <a:t>Shape is spherical distribution around the Sun.</a:t>
            </a:r>
          </a:p>
          <a:p>
            <a:pPr eaLnBrk="1" hangingPunct="1">
              <a:lnSpc>
                <a:spcPct val="90000"/>
              </a:lnSpc>
            </a:pPr>
            <a:r>
              <a:rPr lang="en-US" sz="3000" dirty="0" smtClean="0">
                <a:latin typeface="Comic Sans MS"/>
                <a:cs typeface="Comic Sans MS"/>
              </a:rPr>
              <a:t>19 trillion miles from </a:t>
            </a:r>
            <a:r>
              <a:rPr lang="en-US" sz="3000" dirty="0">
                <a:latin typeface="Comic Sans MS"/>
                <a:cs typeface="Comic Sans MS"/>
              </a:rPr>
              <a:t>the Sun.</a:t>
            </a:r>
          </a:p>
          <a:p>
            <a:pPr eaLnBrk="1" hangingPunct="1">
              <a:lnSpc>
                <a:spcPct val="90000"/>
              </a:lnSpc>
            </a:pPr>
            <a:r>
              <a:rPr lang="en-US" sz="3000" dirty="0">
                <a:latin typeface="Comic Sans MS"/>
                <a:cs typeface="Comic Sans MS"/>
              </a:rPr>
              <a:t>May contain 5 trillion objects.</a:t>
            </a:r>
          </a:p>
          <a:p>
            <a:pPr eaLnBrk="1" hangingPunct="1">
              <a:lnSpc>
                <a:spcPct val="90000"/>
              </a:lnSpc>
            </a:pPr>
            <a:r>
              <a:rPr lang="en-US" sz="3000" dirty="0">
                <a:latin typeface="Comic Sans MS"/>
                <a:cs typeface="Comic Sans MS"/>
              </a:rPr>
              <a:t>Probably created 4.6 billion years ago.</a:t>
            </a:r>
          </a:p>
          <a:p>
            <a:pPr eaLnBrk="1" hangingPunct="1">
              <a:lnSpc>
                <a:spcPct val="90000"/>
              </a:lnSpc>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en-US" dirty="0" smtClean="0">
                <a:latin typeface="Comic Sans MS"/>
                <a:cs typeface="Comic Sans MS"/>
              </a:rPr>
              <a:t>Orbits of Comets</a:t>
            </a:r>
          </a:p>
        </p:txBody>
      </p:sp>
      <p:sp>
        <p:nvSpPr>
          <p:cNvPr id="25603" name="Rectangle 3"/>
          <p:cNvSpPr>
            <a:spLocks noGrp="1" noChangeArrowheads="1"/>
          </p:cNvSpPr>
          <p:nvPr>
            <p:ph type="body" idx="1"/>
          </p:nvPr>
        </p:nvSpPr>
        <p:spPr>
          <a:xfrm>
            <a:off x="685800" y="1981200"/>
            <a:ext cx="3810000" cy="4114800"/>
          </a:xfrm>
        </p:spPr>
        <p:txBody>
          <a:bodyPr/>
          <a:lstStyle/>
          <a:p>
            <a:pPr eaLnBrk="1" hangingPunct="1">
              <a:defRPr/>
            </a:pPr>
            <a:r>
              <a:rPr lang="en-US" dirty="0" smtClean="0">
                <a:latin typeface="Comic Sans MS"/>
                <a:cs typeface="Comic Sans MS"/>
              </a:rPr>
              <a:t>Elliptical in Shape</a:t>
            </a:r>
          </a:p>
          <a:p>
            <a:pPr eaLnBrk="1" hangingPunct="1">
              <a:defRPr/>
            </a:pPr>
            <a:r>
              <a:rPr lang="en-US" dirty="0" smtClean="0">
                <a:latin typeface="Comic Sans MS"/>
                <a:cs typeface="Comic Sans MS"/>
              </a:rPr>
              <a:t>Randomly oriented</a:t>
            </a:r>
          </a:p>
        </p:txBody>
      </p:sp>
      <p:sp>
        <p:nvSpPr>
          <p:cNvPr id="6148" name="Oval 4"/>
          <p:cNvSpPr>
            <a:spLocks noChangeArrowheads="1"/>
          </p:cNvSpPr>
          <p:nvPr/>
        </p:nvSpPr>
        <p:spPr bwMode="auto">
          <a:xfrm rot="-1500000">
            <a:off x="1828800" y="3657600"/>
            <a:ext cx="6553200" cy="990600"/>
          </a:xfrm>
          <a:prstGeom prst="ellipse">
            <a:avLst/>
          </a:prstGeom>
          <a:noFill/>
          <a:ln w="9525">
            <a:solidFill>
              <a:srgbClr val="33CCCC"/>
            </a:solidFill>
            <a:round/>
            <a:headEnd/>
            <a:tailEnd/>
          </a:ln>
        </p:spPr>
        <p:txBody>
          <a:bodyPr wrap="none" anchor="ctr">
            <a:prstTxWarp prst="textNoShape">
              <a:avLst/>
            </a:prstTxWarp>
          </a:bodyPr>
          <a:lstStyle/>
          <a:p>
            <a:endParaRPr lang="en-US"/>
          </a:p>
        </p:txBody>
      </p:sp>
      <p:sp>
        <p:nvSpPr>
          <p:cNvPr id="6149" name="Oval 5"/>
          <p:cNvSpPr>
            <a:spLocks noChangeArrowheads="1"/>
          </p:cNvSpPr>
          <p:nvPr/>
        </p:nvSpPr>
        <p:spPr bwMode="auto">
          <a:xfrm>
            <a:off x="3505200" y="4648200"/>
            <a:ext cx="381000" cy="381000"/>
          </a:xfrm>
          <a:prstGeom prst="ellipse">
            <a:avLst/>
          </a:prstGeom>
          <a:solidFill>
            <a:srgbClr val="FFFF00"/>
          </a:solidFill>
          <a:ln w="9525">
            <a:solidFill>
              <a:schemeClr val="tx1"/>
            </a:solidFill>
            <a:round/>
            <a:headEnd/>
            <a:tailEnd/>
          </a:ln>
        </p:spPr>
        <p:txBody>
          <a:bodyPr wrap="none" anchor="ctr">
            <a:prstTxWarp prst="textNoShape">
              <a:avLst/>
            </a:prstTxWarp>
          </a:bodyPr>
          <a:lstStyle/>
          <a:p>
            <a:endParaRPr lang="en-US"/>
          </a:p>
        </p:txBody>
      </p:sp>
      <p:sp>
        <p:nvSpPr>
          <p:cNvPr id="6150" name="AutoShape 8"/>
          <p:cNvSpPr>
            <a:spLocks noChangeArrowheads="1"/>
          </p:cNvSpPr>
          <p:nvPr/>
        </p:nvSpPr>
        <p:spPr bwMode="auto">
          <a:xfrm rot="1800000">
            <a:off x="4114800" y="3048000"/>
            <a:ext cx="152400" cy="1219200"/>
          </a:xfrm>
          <a:custGeom>
            <a:avLst/>
            <a:gdLst>
              <a:gd name="T0" fmla="*/ 133350 w 21600"/>
              <a:gd name="T1" fmla="*/ 609600 h 21600"/>
              <a:gd name="T2" fmla="*/ 76200 w 21600"/>
              <a:gd name="T3" fmla="*/ 1219200 h 21600"/>
              <a:gd name="T4" fmla="*/ 19050 w 21600"/>
              <a:gd name="T5" fmla="*/ 609600 h 21600"/>
              <a:gd name="T6" fmla="*/ 7620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1"/>
          </a:solidFill>
          <a:ln w="9525">
            <a:noFill/>
            <a:miter lim="800000"/>
            <a:headEnd/>
            <a:tailEnd/>
          </a:ln>
        </p:spPr>
        <p:txBody>
          <a:bodyPr wrap="none" anchor="ctr">
            <a:prstTxWarp prst="textNoShape">
              <a:avLst/>
            </a:prstTxWarp>
          </a:bodyPr>
          <a:lstStyle/>
          <a:p>
            <a:endParaRPr lang="en-US"/>
          </a:p>
        </p:txBody>
      </p:sp>
      <p:sp>
        <p:nvSpPr>
          <p:cNvPr id="6151" name="Oval 9"/>
          <p:cNvSpPr>
            <a:spLocks noChangeArrowheads="1"/>
          </p:cNvSpPr>
          <p:nvPr/>
        </p:nvSpPr>
        <p:spPr bwMode="auto">
          <a:xfrm>
            <a:off x="2057400" y="5410200"/>
            <a:ext cx="228600" cy="228600"/>
          </a:xfrm>
          <a:prstGeom prst="ellipse">
            <a:avLst/>
          </a:prstGeom>
          <a:solidFill>
            <a:schemeClr val="accent1"/>
          </a:solidFill>
          <a:ln w="9525">
            <a:noFill/>
            <a:round/>
            <a:headEnd/>
            <a:tailEnd/>
          </a:ln>
        </p:spPr>
        <p:txBody>
          <a:bodyPr wrap="none" anchor="ctr">
            <a:prstTxWarp prst="textNoShape">
              <a:avLst/>
            </a:prstTxWarp>
          </a:bodyPr>
          <a:lstStyle/>
          <a:p>
            <a:endParaRPr lang="en-US"/>
          </a:p>
        </p:txBody>
      </p:sp>
      <p:sp>
        <p:nvSpPr>
          <p:cNvPr id="6152" name="Oval 10"/>
          <p:cNvSpPr>
            <a:spLocks noChangeArrowheads="1"/>
          </p:cNvSpPr>
          <p:nvPr/>
        </p:nvSpPr>
        <p:spPr bwMode="auto">
          <a:xfrm>
            <a:off x="3810000" y="4114800"/>
            <a:ext cx="152400" cy="152400"/>
          </a:xfrm>
          <a:prstGeom prst="ellipse">
            <a:avLst/>
          </a:prstGeom>
          <a:solidFill>
            <a:schemeClr val="accent1"/>
          </a:solidFill>
          <a:ln w="9525">
            <a:noFill/>
            <a:round/>
            <a:headEnd/>
            <a:tailEnd/>
          </a:ln>
        </p:spPr>
        <p:txBody>
          <a:bodyPr wrap="none" anchor="ctr">
            <a:prstTxWarp prst="textNoShape">
              <a:avLst/>
            </a:prstTxWarp>
          </a:bodyPr>
          <a:lstStyle/>
          <a:p>
            <a:endParaRPr lang="en-US"/>
          </a:p>
        </p:txBody>
      </p:sp>
      <p:sp>
        <p:nvSpPr>
          <p:cNvPr id="6153" name="AutoShape 11"/>
          <p:cNvSpPr>
            <a:spLocks noChangeArrowheads="1"/>
          </p:cNvSpPr>
          <p:nvPr/>
        </p:nvSpPr>
        <p:spPr bwMode="auto">
          <a:xfrm rot="-6600000">
            <a:off x="1600200" y="5105400"/>
            <a:ext cx="152400" cy="1219200"/>
          </a:xfrm>
          <a:custGeom>
            <a:avLst/>
            <a:gdLst>
              <a:gd name="T0" fmla="*/ 133350 w 21600"/>
              <a:gd name="T1" fmla="*/ 609600 h 21600"/>
              <a:gd name="T2" fmla="*/ 76200 w 21600"/>
              <a:gd name="T3" fmla="*/ 1219200 h 21600"/>
              <a:gd name="T4" fmla="*/ 19050 w 21600"/>
              <a:gd name="T5" fmla="*/ 609600 h 21600"/>
              <a:gd name="T6" fmla="*/ 7620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1"/>
          </a:solidFill>
          <a:ln w="9525">
            <a:noFill/>
            <a:miter lim="800000"/>
            <a:headEnd/>
            <a:tailEnd/>
          </a:ln>
        </p:spPr>
        <p:txBody>
          <a:bodyPr wrap="none" anchor="ctr">
            <a:prstTxWarp prst="textNoShape">
              <a:avLst/>
            </a:prstTxWarp>
          </a:bodyPr>
          <a:lstStyle/>
          <a:p>
            <a:endParaRPr lang="en-US"/>
          </a:p>
        </p:txBody>
      </p:sp>
      <p:sp>
        <p:nvSpPr>
          <p:cNvPr id="6154" name="Text Box 13"/>
          <p:cNvSpPr txBox="1">
            <a:spLocks noChangeArrowheads="1"/>
          </p:cNvSpPr>
          <p:nvPr/>
        </p:nvSpPr>
        <p:spPr bwMode="auto">
          <a:xfrm>
            <a:off x="3946525" y="4611688"/>
            <a:ext cx="727075" cy="457200"/>
          </a:xfrm>
          <a:prstGeom prst="rect">
            <a:avLst/>
          </a:prstGeom>
          <a:noFill/>
          <a:ln w="9525">
            <a:noFill/>
            <a:miter lim="800000"/>
            <a:headEnd/>
            <a:tailEnd/>
          </a:ln>
        </p:spPr>
        <p:txBody>
          <a:bodyPr wrap="none">
            <a:prstTxWarp prst="textNoShape">
              <a:avLst/>
            </a:prstTxWarp>
            <a:spAutoFit/>
          </a:bodyPr>
          <a:lstStyle/>
          <a:p>
            <a:r>
              <a:rPr lang="en-US"/>
              <a:t>Sun</a:t>
            </a:r>
          </a:p>
        </p:txBody>
      </p:sp>
      <p:sp>
        <p:nvSpPr>
          <p:cNvPr id="6155" name="Line 14"/>
          <p:cNvSpPr>
            <a:spLocks noChangeShapeType="1"/>
          </p:cNvSpPr>
          <p:nvPr/>
        </p:nvSpPr>
        <p:spPr bwMode="auto">
          <a:xfrm flipV="1">
            <a:off x="2286000" y="4953000"/>
            <a:ext cx="1219200" cy="533400"/>
          </a:xfrm>
          <a:prstGeom prst="line">
            <a:avLst/>
          </a:prstGeom>
          <a:noFill/>
          <a:ln w="25400">
            <a:solidFill>
              <a:schemeClr val="tx1"/>
            </a:solidFill>
            <a:round/>
            <a:headEnd type="triangle" w="lg" len="lg"/>
            <a:tailEnd type="triangle" w="lg" len="lg"/>
          </a:ln>
        </p:spPr>
        <p:txBody>
          <a:bodyPr wrap="none" anchor="ctr">
            <a:prstTxWarp prst="textNoShape">
              <a:avLst/>
            </a:prstTxWarp>
          </a:bodyPr>
          <a:lstStyle/>
          <a:p>
            <a:endParaRPr lang="en-US"/>
          </a:p>
        </p:txBody>
      </p:sp>
      <p:sp>
        <p:nvSpPr>
          <p:cNvPr id="6156" name="Line 15"/>
          <p:cNvSpPr>
            <a:spLocks noChangeShapeType="1"/>
          </p:cNvSpPr>
          <p:nvPr/>
        </p:nvSpPr>
        <p:spPr bwMode="auto">
          <a:xfrm flipV="1">
            <a:off x="3962400" y="2819400"/>
            <a:ext cx="4038600" cy="1905000"/>
          </a:xfrm>
          <a:prstGeom prst="line">
            <a:avLst/>
          </a:prstGeom>
          <a:noFill/>
          <a:ln w="25400">
            <a:solidFill>
              <a:schemeClr val="tx1"/>
            </a:solidFill>
            <a:round/>
            <a:headEnd type="triangle" w="lg" len="lg"/>
            <a:tailEnd type="triangle" w="lg" len="lg"/>
          </a:ln>
        </p:spPr>
        <p:txBody>
          <a:bodyPr wrap="none" anchor="ctr">
            <a:prstTxWarp prst="textNoShape">
              <a:avLst/>
            </a:prstTxWarp>
          </a:bodyPr>
          <a:lstStyle/>
          <a:p>
            <a:endParaRPr lang="en-US"/>
          </a:p>
        </p:txBody>
      </p:sp>
      <p:sp>
        <p:nvSpPr>
          <p:cNvPr id="6157" name="Text Box 16"/>
          <p:cNvSpPr txBox="1">
            <a:spLocks noChangeArrowheads="1"/>
          </p:cNvSpPr>
          <p:nvPr/>
        </p:nvSpPr>
        <p:spPr bwMode="auto">
          <a:xfrm>
            <a:off x="4632325" y="2706688"/>
            <a:ext cx="1082675" cy="457200"/>
          </a:xfrm>
          <a:prstGeom prst="rect">
            <a:avLst/>
          </a:prstGeom>
          <a:noFill/>
          <a:ln w="9525">
            <a:noFill/>
            <a:miter lim="800000"/>
            <a:headEnd/>
            <a:tailEnd/>
          </a:ln>
        </p:spPr>
        <p:txBody>
          <a:bodyPr wrap="none">
            <a:prstTxWarp prst="textNoShape">
              <a:avLst/>
            </a:prstTxWarp>
            <a:spAutoFit/>
          </a:bodyPr>
          <a:lstStyle/>
          <a:p>
            <a:r>
              <a:rPr lang="en-US"/>
              <a:t>Comet</a:t>
            </a:r>
          </a:p>
        </p:txBody>
      </p:sp>
      <p:sp>
        <p:nvSpPr>
          <p:cNvPr id="6158" name="Oval 17"/>
          <p:cNvSpPr>
            <a:spLocks noChangeArrowheads="1"/>
          </p:cNvSpPr>
          <p:nvPr/>
        </p:nvSpPr>
        <p:spPr bwMode="auto">
          <a:xfrm>
            <a:off x="1905000" y="4343400"/>
            <a:ext cx="6553200" cy="990600"/>
          </a:xfrm>
          <a:prstGeom prst="ellipse">
            <a:avLst/>
          </a:prstGeom>
          <a:noFill/>
          <a:ln w="9525">
            <a:solidFill>
              <a:srgbClr val="00FF00"/>
            </a:solidFill>
            <a:round/>
            <a:headEnd/>
            <a:tailEnd/>
          </a:ln>
        </p:spPr>
        <p:txBody>
          <a:bodyPr wrap="none" anchor="ctr">
            <a:prstTxWarp prst="textNoShape">
              <a:avLst/>
            </a:prstTxWarp>
          </a:bodyPr>
          <a:lstStyle/>
          <a:p>
            <a:endParaRPr lang="en-US"/>
          </a:p>
        </p:txBody>
      </p:sp>
      <p:sp>
        <p:nvSpPr>
          <p:cNvPr id="6159" name="Oval 20"/>
          <p:cNvSpPr>
            <a:spLocks noChangeArrowheads="1"/>
          </p:cNvSpPr>
          <p:nvPr/>
        </p:nvSpPr>
        <p:spPr bwMode="auto">
          <a:xfrm>
            <a:off x="4648200" y="5181600"/>
            <a:ext cx="228600" cy="228600"/>
          </a:xfrm>
          <a:prstGeom prst="ellipse">
            <a:avLst/>
          </a:prstGeom>
          <a:solidFill>
            <a:srgbClr val="339966"/>
          </a:solidFill>
          <a:ln w="9525">
            <a:noFill/>
            <a:round/>
            <a:headEnd/>
            <a:tailEnd/>
          </a:ln>
        </p:spPr>
        <p:txBody>
          <a:bodyPr wrap="none" anchor="ctr">
            <a:prstTxWarp prst="textNoShape">
              <a:avLst/>
            </a:prstTxWarp>
          </a:bodyPr>
          <a:lstStyle/>
          <a:p>
            <a:endParaRPr lang="en-US"/>
          </a:p>
        </p:txBody>
      </p:sp>
      <p:sp>
        <p:nvSpPr>
          <p:cNvPr id="6160" name="Text Box 21"/>
          <p:cNvSpPr txBox="1">
            <a:spLocks noChangeArrowheads="1"/>
          </p:cNvSpPr>
          <p:nvPr/>
        </p:nvSpPr>
        <p:spPr bwMode="auto">
          <a:xfrm>
            <a:off x="4800600" y="5410200"/>
            <a:ext cx="912813" cy="457200"/>
          </a:xfrm>
          <a:prstGeom prst="rect">
            <a:avLst/>
          </a:prstGeom>
          <a:noFill/>
          <a:ln w="9525">
            <a:noFill/>
            <a:miter lim="800000"/>
            <a:headEnd/>
            <a:tailEnd/>
          </a:ln>
        </p:spPr>
        <p:txBody>
          <a:bodyPr wrap="none">
            <a:prstTxWarp prst="textNoShape">
              <a:avLst/>
            </a:prstTxWarp>
            <a:spAutoFit/>
          </a:bodyPr>
          <a:lstStyle/>
          <a:p>
            <a:r>
              <a:rPr lang="en-US"/>
              <a:t>Earth</a:t>
            </a:r>
          </a:p>
        </p:txBody>
      </p:sp>
      <p:sp>
        <p:nvSpPr>
          <p:cNvPr id="6161" name="Line 22"/>
          <p:cNvSpPr>
            <a:spLocks noChangeShapeType="1"/>
          </p:cNvSpPr>
          <p:nvPr/>
        </p:nvSpPr>
        <p:spPr bwMode="auto">
          <a:xfrm>
            <a:off x="2819400" y="5257800"/>
            <a:ext cx="609600" cy="838200"/>
          </a:xfrm>
          <a:prstGeom prst="line">
            <a:avLst/>
          </a:prstGeom>
          <a:noFill/>
          <a:ln w="22225">
            <a:solidFill>
              <a:schemeClr val="tx1"/>
            </a:solidFill>
            <a:round/>
            <a:headEnd/>
            <a:tailEnd type="triangle" w="lg" len="lg"/>
          </a:ln>
        </p:spPr>
        <p:txBody>
          <a:bodyPr wrap="none" anchor="ctr">
            <a:prstTxWarp prst="textNoShape">
              <a:avLst/>
            </a:prstTxWarp>
          </a:bodyPr>
          <a:lstStyle/>
          <a:p>
            <a:endParaRPr lang="en-US"/>
          </a:p>
        </p:txBody>
      </p:sp>
      <p:sp>
        <p:nvSpPr>
          <p:cNvPr id="6162" name="Text Box 23"/>
          <p:cNvSpPr txBox="1">
            <a:spLocks noChangeArrowheads="1"/>
          </p:cNvSpPr>
          <p:nvPr/>
        </p:nvSpPr>
        <p:spPr bwMode="auto">
          <a:xfrm>
            <a:off x="3413125" y="5983288"/>
            <a:ext cx="2759075" cy="457200"/>
          </a:xfrm>
          <a:prstGeom prst="rect">
            <a:avLst/>
          </a:prstGeom>
          <a:noFill/>
          <a:ln w="9525">
            <a:noFill/>
            <a:miter lim="800000"/>
            <a:headEnd/>
            <a:tailEnd/>
          </a:ln>
        </p:spPr>
        <p:txBody>
          <a:bodyPr wrap="none">
            <a:prstTxWarp prst="textNoShape">
              <a:avLst/>
            </a:prstTxWarp>
            <a:spAutoFit/>
          </a:bodyPr>
          <a:lstStyle/>
          <a:p>
            <a:r>
              <a:rPr lang="en-US"/>
              <a:t>Perihelion distance</a:t>
            </a:r>
          </a:p>
        </p:txBody>
      </p:sp>
      <p:sp>
        <p:nvSpPr>
          <p:cNvPr id="6163" name="Text Box 24"/>
          <p:cNvSpPr txBox="1">
            <a:spLocks noChangeArrowheads="1"/>
          </p:cNvSpPr>
          <p:nvPr/>
        </p:nvSpPr>
        <p:spPr bwMode="auto">
          <a:xfrm>
            <a:off x="5562600" y="1981200"/>
            <a:ext cx="2590800" cy="457200"/>
          </a:xfrm>
          <a:prstGeom prst="rect">
            <a:avLst/>
          </a:prstGeom>
          <a:noFill/>
          <a:ln w="9525">
            <a:noFill/>
            <a:miter lim="800000"/>
            <a:headEnd/>
            <a:tailEnd/>
          </a:ln>
        </p:spPr>
        <p:txBody>
          <a:bodyPr wrap="none">
            <a:prstTxWarp prst="textNoShape">
              <a:avLst/>
            </a:prstTxWarp>
            <a:spAutoFit/>
          </a:bodyPr>
          <a:lstStyle/>
          <a:p>
            <a:r>
              <a:rPr lang="en-US"/>
              <a:t>Aphelion distance</a:t>
            </a:r>
          </a:p>
        </p:txBody>
      </p:sp>
      <p:sp>
        <p:nvSpPr>
          <p:cNvPr id="6164" name="Line 25"/>
          <p:cNvSpPr>
            <a:spLocks noChangeShapeType="1"/>
          </p:cNvSpPr>
          <p:nvPr/>
        </p:nvSpPr>
        <p:spPr bwMode="auto">
          <a:xfrm flipV="1">
            <a:off x="6248400" y="2438400"/>
            <a:ext cx="0" cy="1219200"/>
          </a:xfrm>
          <a:prstGeom prst="line">
            <a:avLst/>
          </a:prstGeom>
          <a:noFill/>
          <a:ln w="22225">
            <a:solidFill>
              <a:schemeClr val="tx1"/>
            </a:solidFill>
            <a:round/>
            <a:headEnd/>
            <a:tailEnd type="triangle" w="lg" len="lg"/>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15491"/>
            <a:ext cx="8229600" cy="1143000"/>
          </a:xfrm>
        </p:spPr>
        <p:txBody>
          <a:bodyPr/>
          <a:lstStyle/>
          <a:p>
            <a:r>
              <a:rPr lang="en-US" dirty="0" smtClean="0">
                <a:latin typeface="Comic Sans MS" pitchFamily="66" charset="0"/>
                <a:hlinkClick r:id="rId2"/>
              </a:rPr>
              <a:t>Life of a Comet</a:t>
            </a:r>
            <a:endParaRPr lang="en-US" dirty="0">
              <a:latin typeface="Comic Sans MS" pitchFamily="66"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Famous Comets</a:t>
            </a:r>
            <a:endParaRPr lang="en-US" dirty="0">
              <a:latin typeface="Comic Sans MS" pitchFamily="66" charset="0"/>
            </a:endParaRPr>
          </a:p>
        </p:txBody>
      </p:sp>
      <p:graphicFrame>
        <p:nvGraphicFramePr>
          <p:cNvPr id="4" name="Content Placeholder 3"/>
          <p:cNvGraphicFramePr>
            <a:graphicFrameLocks noGrp="1"/>
          </p:cNvGraphicFramePr>
          <p:nvPr>
            <p:ph idx="1"/>
          </p:nvPr>
        </p:nvGraphicFramePr>
        <p:xfrm>
          <a:off x="457200" y="1600200"/>
          <a:ext cx="8229600" cy="466852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a:r>
                        <a:rPr lang="en-US" dirty="0" smtClean="0">
                          <a:latin typeface="Comic Sans MS" pitchFamily="66" charset="0"/>
                        </a:rPr>
                        <a:t>Comet</a:t>
                      </a:r>
                      <a:endParaRPr lang="en-US" dirty="0">
                        <a:latin typeface="Comic Sans MS" pitchFamily="66" charset="0"/>
                      </a:endParaRPr>
                    </a:p>
                  </a:txBody>
                  <a:tcPr/>
                </a:tc>
                <a:tc>
                  <a:txBody>
                    <a:bodyPr/>
                    <a:lstStyle/>
                    <a:p>
                      <a:pPr algn="ctr"/>
                      <a:r>
                        <a:rPr lang="en-US" dirty="0" smtClean="0">
                          <a:latin typeface="Comic Sans MS" pitchFamily="66" charset="0"/>
                        </a:rPr>
                        <a:t>Discovered</a:t>
                      </a:r>
                      <a:endParaRPr lang="en-US" dirty="0">
                        <a:latin typeface="Comic Sans MS" pitchFamily="66" charset="0"/>
                      </a:endParaRPr>
                    </a:p>
                  </a:txBody>
                  <a:tcPr/>
                </a:tc>
                <a:tc>
                  <a:txBody>
                    <a:bodyPr/>
                    <a:lstStyle/>
                    <a:p>
                      <a:pPr algn="ctr"/>
                      <a:r>
                        <a:rPr lang="en-US" dirty="0" smtClean="0">
                          <a:latin typeface="Comic Sans MS" pitchFamily="66" charset="0"/>
                        </a:rPr>
                        <a:t>Next</a:t>
                      </a:r>
                      <a:r>
                        <a:rPr lang="en-US" baseline="0" dirty="0" smtClean="0">
                          <a:latin typeface="Comic Sans MS" pitchFamily="66" charset="0"/>
                        </a:rPr>
                        <a:t> Visit</a:t>
                      </a:r>
                      <a:endParaRPr lang="en-US" dirty="0">
                        <a:latin typeface="Comic Sans MS" pitchFamily="66" charset="0"/>
                      </a:endParaRPr>
                    </a:p>
                  </a:txBody>
                  <a:tcPr/>
                </a:tc>
                <a:tc>
                  <a:txBody>
                    <a:bodyPr/>
                    <a:lstStyle/>
                    <a:p>
                      <a:pPr algn="ctr"/>
                      <a:r>
                        <a:rPr lang="en-US" dirty="0" smtClean="0">
                          <a:latin typeface="Comic Sans MS" pitchFamily="66" charset="0"/>
                        </a:rPr>
                        <a:t>Noteworthy</a:t>
                      </a:r>
                      <a:endParaRPr lang="en-US" dirty="0">
                        <a:latin typeface="Comic Sans MS" pitchFamily="66" charset="0"/>
                      </a:endParaRPr>
                    </a:p>
                  </a:txBody>
                  <a:tcPr/>
                </a:tc>
              </a:tr>
              <a:tr h="370840">
                <a:tc>
                  <a:txBody>
                    <a:bodyPr/>
                    <a:lstStyle/>
                    <a:p>
                      <a:r>
                        <a:rPr lang="en-US" sz="1200" dirty="0" smtClean="0">
                          <a:latin typeface="Comic Sans MS" pitchFamily="66" charset="0"/>
                        </a:rPr>
                        <a:t>Hale – Bopp</a:t>
                      </a:r>
                      <a:endParaRPr lang="en-US" sz="1200" dirty="0">
                        <a:latin typeface="Comic Sans MS" pitchFamily="66" charset="0"/>
                      </a:endParaRPr>
                    </a:p>
                  </a:txBody>
                  <a:tcPr/>
                </a:tc>
                <a:tc>
                  <a:txBody>
                    <a:bodyPr/>
                    <a:lstStyle/>
                    <a:p>
                      <a:r>
                        <a:rPr lang="en-US" sz="1200" dirty="0" smtClean="0">
                          <a:latin typeface="Comic Sans MS" pitchFamily="66" charset="0"/>
                        </a:rPr>
                        <a:t>1995, Alan Hale</a:t>
                      </a:r>
                      <a:r>
                        <a:rPr lang="en-US" sz="1200" baseline="0" dirty="0" smtClean="0">
                          <a:latin typeface="Comic Sans MS" pitchFamily="66" charset="0"/>
                        </a:rPr>
                        <a:t> and Thomas Bopp</a:t>
                      </a:r>
                      <a:endParaRPr lang="en-US" sz="1200" dirty="0">
                        <a:latin typeface="Comic Sans MS" pitchFamily="66" charset="0"/>
                      </a:endParaRPr>
                    </a:p>
                  </a:txBody>
                  <a:tcPr/>
                </a:tc>
                <a:tc>
                  <a:txBody>
                    <a:bodyPr/>
                    <a:lstStyle/>
                    <a:p>
                      <a:r>
                        <a:rPr lang="en-US" sz="1200" dirty="0" smtClean="0">
                          <a:latin typeface="Comic Sans MS" pitchFamily="66" charset="0"/>
                        </a:rPr>
                        <a:t>2,400</a:t>
                      </a:r>
                      <a:r>
                        <a:rPr lang="en-US" sz="1200" baseline="0" dirty="0" smtClean="0">
                          <a:latin typeface="Comic Sans MS" pitchFamily="66" charset="0"/>
                        </a:rPr>
                        <a:t> years</a:t>
                      </a:r>
                      <a:endParaRPr lang="en-US" sz="1200" dirty="0">
                        <a:latin typeface="Comic Sans MS" pitchFamily="66" charset="0"/>
                      </a:endParaRPr>
                    </a:p>
                  </a:txBody>
                  <a:tcPr/>
                </a:tc>
                <a:tc>
                  <a:txBody>
                    <a:bodyPr/>
                    <a:lstStyle/>
                    <a:p>
                      <a:r>
                        <a:rPr lang="en-US" sz="1200" dirty="0" smtClean="0">
                          <a:latin typeface="Comic Sans MS" pitchFamily="66" charset="0"/>
                        </a:rPr>
                        <a:t>Was seen for 19 months with the naked</a:t>
                      </a:r>
                      <a:r>
                        <a:rPr lang="en-US" sz="1200" baseline="0" dirty="0" smtClean="0">
                          <a:latin typeface="Comic Sans MS" pitchFamily="66" charset="0"/>
                        </a:rPr>
                        <a:t> eye.</a:t>
                      </a:r>
                      <a:endParaRPr lang="en-US" sz="1200" dirty="0">
                        <a:latin typeface="Comic Sans MS" pitchFamily="66" charset="0"/>
                      </a:endParaRPr>
                    </a:p>
                  </a:txBody>
                  <a:tcPr/>
                </a:tc>
              </a:tr>
              <a:tr h="370840">
                <a:tc>
                  <a:txBody>
                    <a:bodyPr/>
                    <a:lstStyle/>
                    <a:p>
                      <a:r>
                        <a:rPr lang="en-US" sz="1200" dirty="0" smtClean="0">
                          <a:latin typeface="Comic Sans MS" pitchFamily="66" charset="0"/>
                        </a:rPr>
                        <a:t>Swift – Tuttle</a:t>
                      </a:r>
                      <a:endParaRPr lang="en-US" sz="1200" dirty="0">
                        <a:latin typeface="Comic Sans MS" pitchFamily="66" charset="0"/>
                      </a:endParaRPr>
                    </a:p>
                  </a:txBody>
                  <a:tcPr/>
                </a:tc>
                <a:tc>
                  <a:txBody>
                    <a:bodyPr/>
                    <a:lstStyle/>
                    <a:p>
                      <a:r>
                        <a:rPr lang="en-US" sz="1200" dirty="0" smtClean="0">
                          <a:latin typeface="Comic Sans MS" pitchFamily="66" charset="0"/>
                        </a:rPr>
                        <a:t>1862, Lewis Swift</a:t>
                      </a:r>
                      <a:r>
                        <a:rPr lang="en-US" sz="1200" baseline="0" dirty="0" smtClean="0">
                          <a:latin typeface="Comic Sans MS" pitchFamily="66" charset="0"/>
                        </a:rPr>
                        <a:t> and Horace Tuttle</a:t>
                      </a:r>
                      <a:endParaRPr lang="en-US" sz="1200" dirty="0">
                        <a:latin typeface="Comic Sans MS" pitchFamily="66" charset="0"/>
                      </a:endParaRPr>
                    </a:p>
                  </a:txBody>
                  <a:tcPr/>
                </a:tc>
                <a:tc>
                  <a:txBody>
                    <a:bodyPr/>
                    <a:lstStyle/>
                    <a:p>
                      <a:r>
                        <a:rPr lang="en-US" sz="1200" dirty="0" smtClean="0">
                          <a:latin typeface="Comic Sans MS" pitchFamily="66" charset="0"/>
                        </a:rPr>
                        <a:t>Every 120 years</a:t>
                      </a:r>
                      <a:endParaRPr lang="en-US" sz="1200" dirty="0">
                        <a:latin typeface="Comic Sans MS" pitchFamily="66" charset="0"/>
                      </a:endParaRPr>
                    </a:p>
                  </a:txBody>
                  <a:tcPr/>
                </a:tc>
                <a:tc>
                  <a:txBody>
                    <a:bodyPr/>
                    <a:lstStyle/>
                    <a:p>
                      <a:r>
                        <a:rPr lang="en-US" sz="1200" dirty="0" smtClean="0">
                          <a:latin typeface="Comic Sans MS" pitchFamily="66" charset="0"/>
                        </a:rPr>
                        <a:t>Produces the </a:t>
                      </a:r>
                      <a:r>
                        <a:rPr lang="en-US" sz="1200" dirty="0" err="1" smtClean="0">
                          <a:latin typeface="Comic Sans MS" pitchFamily="66" charset="0"/>
                        </a:rPr>
                        <a:t>Perseid</a:t>
                      </a:r>
                      <a:r>
                        <a:rPr lang="en-US" sz="1200" dirty="0" smtClean="0">
                          <a:latin typeface="Comic Sans MS" pitchFamily="66" charset="0"/>
                        </a:rPr>
                        <a:t> meteor showers in July and August.</a:t>
                      </a:r>
                      <a:endParaRPr lang="en-US" sz="1200" dirty="0">
                        <a:latin typeface="Comic Sans MS" pitchFamily="66" charset="0"/>
                      </a:endParaRPr>
                    </a:p>
                  </a:txBody>
                  <a:tcPr/>
                </a:tc>
              </a:tr>
              <a:tr h="370840">
                <a:tc>
                  <a:txBody>
                    <a:bodyPr/>
                    <a:lstStyle/>
                    <a:p>
                      <a:r>
                        <a:rPr lang="en-US" sz="1200" dirty="0" err="1" smtClean="0">
                          <a:latin typeface="Comic Sans MS" pitchFamily="66" charset="0"/>
                        </a:rPr>
                        <a:t>Hyakutake</a:t>
                      </a:r>
                      <a:endParaRPr lang="en-US" sz="1200" dirty="0">
                        <a:latin typeface="Comic Sans MS" pitchFamily="66" charset="0"/>
                      </a:endParaRPr>
                    </a:p>
                  </a:txBody>
                  <a:tcPr/>
                </a:tc>
                <a:tc>
                  <a:txBody>
                    <a:bodyPr/>
                    <a:lstStyle/>
                    <a:p>
                      <a:r>
                        <a:rPr lang="en-US" sz="1200" dirty="0" smtClean="0">
                          <a:latin typeface="Comic Sans MS" pitchFamily="66" charset="0"/>
                        </a:rPr>
                        <a:t>1996, Yuji</a:t>
                      </a:r>
                      <a:r>
                        <a:rPr lang="en-US" sz="1200" baseline="0" dirty="0" smtClean="0">
                          <a:latin typeface="Comic Sans MS" pitchFamily="66" charset="0"/>
                        </a:rPr>
                        <a:t> </a:t>
                      </a:r>
                      <a:r>
                        <a:rPr lang="en-US" sz="1200" baseline="0" dirty="0" err="1" smtClean="0">
                          <a:latin typeface="Comic Sans MS" pitchFamily="66" charset="0"/>
                        </a:rPr>
                        <a:t>Hyakutake</a:t>
                      </a:r>
                      <a:endParaRPr lang="en-US" sz="1200" dirty="0">
                        <a:latin typeface="Comic Sans MS" pitchFamily="66" charset="0"/>
                      </a:endParaRPr>
                    </a:p>
                  </a:txBody>
                  <a:tcPr/>
                </a:tc>
                <a:tc>
                  <a:txBody>
                    <a:bodyPr/>
                    <a:lstStyle/>
                    <a:p>
                      <a:r>
                        <a:rPr lang="en-US" sz="1200" dirty="0" smtClean="0">
                          <a:latin typeface="Comic Sans MS" pitchFamily="66" charset="0"/>
                        </a:rPr>
                        <a:t>14,000</a:t>
                      </a:r>
                      <a:r>
                        <a:rPr lang="en-US" sz="1200" baseline="0" dirty="0" smtClean="0">
                          <a:latin typeface="Comic Sans MS" pitchFamily="66" charset="0"/>
                        </a:rPr>
                        <a:t> years</a:t>
                      </a:r>
                      <a:endParaRPr lang="en-US" sz="1200" dirty="0">
                        <a:latin typeface="Comic Sans MS" pitchFamily="66" charset="0"/>
                      </a:endParaRPr>
                    </a:p>
                  </a:txBody>
                  <a:tcPr/>
                </a:tc>
                <a:tc>
                  <a:txBody>
                    <a:bodyPr/>
                    <a:lstStyle/>
                    <a:p>
                      <a:r>
                        <a:rPr lang="en-US" sz="1200" dirty="0" smtClean="0">
                          <a:latin typeface="Comic Sans MS" pitchFamily="66" charset="0"/>
                        </a:rPr>
                        <a:t>Longest comet tail ever seen.</a:t>
                      </a:r>
                      <a:endParaRPr lang="en-US" sz="1200" dirty="0">
                        <a:latin typeface="Comic Sans MS" pitchFamily="66" charset="0"/>
                      </a:endParaRPr>
                    </a:p>
                  </a:txBody>
                  <a:tcPr/>
                </a:tc>
              </a:tr>
              <a:tr h="370840">
                <a:tc>
                  <a:txBody>
                    <a:bodyPr/>
                    <a:lstStyle/>
                    <a:p>
                      <a:r>
                        <a:rPr lang="en-US" sz="1200" dirty="0" smtClean="0">
                          <a:latin typeface="Comic Sans MS" pitchFamily="66" charset="0"/>
                        </a:rPr>
                        <a:t>Halley</a:t>
                      </a:r>
                      <a:endParaRPr lang="en-US" sz="1200" dirty="0">
                        <a:latin typeface="Comic Sans MS" pitchFamily="66" charset="0"/>
                      </a:endParaRPr>
                    </a:p>
                  </a:txBody>
                  <a:tcPr/>
                </a:tc>
                <a:tc>
                  <a:txBody>
                    <a:bodyPr/>
                    <a:lstStyle/>
                    <a:p>
                      <a:r>
                        <a:rPr lang="en-US" sz="1200" dirty="0" smtClean="0">
                          <a:latin typeface="Comic Sans MS" pitchFamily="66" charset="0"/>
                        </a:rPr>
                        <a:t>Edmund Halley</a:t>
                      </a:r>
                      <a:endParaRPr lang="en-US" sz="1200" dirty="0">
                        <a:latin typeface="Comic Sans MS" pitchFamily="66" charset="0"/>
                      </a:endParaRPr>
                    </a:p>
                  </a:txBody>
                  <a:tcPr/>
                </a:tc>
                <a:tc>
                  <a:txBody>
                    <a:bodyPr/>
                    <a:lstStyle/>
                    <a:p>
                      <a:r>
                        <a:rPr lang="en-US" sz="1200" dirty="0" smtClean="0">
                          <a:latin typeface="Comic Sans MS" pitchFamily="66" charset="0"/>
                        </a:rPr>
                        <a:t>76 years; next viewing</a:t>
                      </a:r>
                      <a:r>
                        <a:rPr lang="en-US" sz="1200" baseline="0" dirty="0" smtClean="0">
                          <a:latin typeface="Comic Sans MS" pitchFamily="66" charset="0"/>
                        </a:rPr>
                        <a:t> 2061</a:t>
                      </a:r>
                      <a:endParaRPr lang="en-US" sz="1200" dirty="0">
                        <a:latin typeface="Comic Sans MS" pitchFamily="66" charset="0"/>
                      </a:endParaRPr>
                    </a:p>
                  </a:txBody>
                  <a:tcPr/>
                </a:tc>
                <a:tc>
                  <a:txBody>
                    <a:bodyPr/>
                    <a:lstStyle/>
                    <a:p>
                      <a:r>
                        <a:rPr lang="en-US" sz="1200" dirty="0" smtClean="0">
                          <a:latin typeface="Comic Sans MS" pitchFamily="66" charset="0"/>
                        </a:rPr>
                        <a:t>Produces the </a:t>
                      </a:r>
                      <a:r>
                        <a:rPr lang="en-US" sz="1200" dirty="0" err="1" smtClean="0">
                          <a:latin typeface="Comic Sans MS" pitchFamily="66" charset="0"/>
                        </a:rPr>
                        <a:t>Orionid</a:t>
                      </a:r>
                      <a:r>
                        <a:rPr lang="en-US" sz="1200" dirty="0" smtClean="0">
                          <a:latin typeface="Comic Sans MS" pitchFamily="66" charset="0"/>
                        </a:rPr>
                        <a:t> meteor shower.</a:t>
                      </a:r>
                      <a:endParaRPr lang="en-US" sz="1200" dirty="0">
                        <a:latin typeface="Comic Sans MS" pitchFamily="66" charset="0"/>
                      </a:endParaRPr>
                    </a:p>
                  </a:txBody>
                  <a:tcPr/>
                </a:tc>
              </a:tr>
              <a:tr h="370840">
                <a:tc>
                  <a:txBody>
                    <a:bodyPr/>
                    <a:lstStyle/>
                    <a:p>
                      <a:r>
                        <a:rPr lang="en-US" sz="1200" dirty="0" smtClean="0">
                          <a:latin typeface="Comic Sans MS" pitchFamily="66" charset="0"/>
                        </a:rPr>
                        <a:t>Shoemaker – Levy 9</a:t>
                      </a:r>
                      <a:endParaRPr lang="en-US" sz="1200" dirty="0">
                        <a:latin typeface="Comic Sans MS" pitchFamily="66" charset="0"/>
                      </a:endParaRPr>
                    </a:p>
                  </a:txBody>
                  <a:tcPr/>
                </a:tc>
                <a:tc>
                  <a:txBody>
                    <a:bodyPr/>
                    <a:lstStyle/>
                    <a:p>
                      <a:r>
                        <a:rPr lang="en-US" sz="1200" dirty="0" smtClean="0">
                          <a:latin typeface="Comic Sans MS" pitchFamily="66" charset="0"/>
                        </a:rPr>
                        <a:t>1993, Carolyn and Eugene</a:t>
                      </a:r>
                      <a:r>
                        <a:rPr lang="en-US" sz="1200" baseline="0" dirty="0" smtClean="0">
                          <a:latin typeface="Comic Sans MS" pitchFamily="66" charset="0"/>
                        </a:rPr>
                        <a:t> Shoemaker, and David Levy</a:t>
                      </a:r>
                      <a:endParaRPr lang="en-US" sz="1200" dirty="0">
                        <a:latin typeface="Comic Sans MS" pitchFamily="66" charset="0"/>
                      </a:endParaRPr>
                    </a:p>
                  </a:txBody>
                  <a:tcPr/>
                </a:tc>
                <a:tc>
                  <a:txBody>
                    <a:bodyPr/>
                    <a:lstStyle/>
                    <a:p>
                      <a:r>
                        <a:rPr lang="en-US" sz="1200" dirty="0" smtClean="0">
                          <a:latin typeface="Comic Sans MS" pitchFamily="66" charset="0"/>
                        </a:rPr>
                        <a:t>Destroyed</a:t>
                      </a:r>
                      <a:endParaRPr lang="en-US" sz="1200" dirty="0">
                        <a:latin typeface="Comic Sans MS" pitchFamily="66" charset="0"/>
                      </a:endParaRPr>
                    </a:p>
                  </a:txBody>
                  <a:tcPr/>
                </a:tc>
                <a:tc>
                  <a:txBody>
                    <a:bodyPr/>
                    <a:lstStyle/>
                    <a:p>
                      <a:r>
                        <a:rPr lang="en-US" sz="1200" dirty="0" smtClean="0">
                          <a:latin typeface="Comic Sans MS" pitchFamily="66" charset="0"/>
                        </a:rPr>
                        <a:t>This comet shattered in Jupiter’s gravity in 1994.</a:t>
                      </a:r>
                      <a:endParaRPr lang="en-US" sz="1200" dirty="0">
                        <a:latin typeface="Comic Sans MS" pitchFamily="66" charset="0"/>
                      </a:endParaRPr>
                    </a:p>
                  </a:txBody>
                  <a:tcPr/>
                </a:tc>
              </a:tr>
              <a:tr h="370840">
                <a:tc>
                  <a:txBody>
                    <a:bodyPr/>
                    <a:lstStyle/>
                    <a:p>
                      <a:r>
                        <a:rPr lang="en-US" sz="1200" dirty="0" err="1" smtClean="0">
                          <a:latin typeface="Comic Sans MS" pitchFamily="66" charset="0"/>
                        </a:rPr>
                        <a:t>Tempel</a:t>
                      </a:r>
                      <a:r>
                        <a:rPr lang="en-US" sz="1200" dirty="0" smtClean="0">
                          <a:latin typeface="Comic Sans MS" pitchFamily="66" charset="0"/>
                        </a:rPr>
                        <a:t> – Tuttle</a:t>
                      </a:r>
                      <a:endParaRPr lang="en-US" sz="1200" dirty="0">
                        <a:latin typeface="Comic Sans MS" pitchFamily="66" charset="0"/>
                      </a:endParaRPr>
                    </a:p>
                  </a:txBody>
                  <a:tcPr/>
                </a:tc>
                <a:tc>
                  <a:txBody>
                    <a:bodyPr/>
                    <a:lstStyle/>
                    <a:p>
                      <a:r>
                        <a:rPr lang="en-US" sz="1200" dirty="0" smtClean="0">
                          <a:latin typeface="Comic Sans MS" pitchFamily="66" charset="0"/>
                        </a:rPr>
                        <a:t>1865 – 1866,</a:t>
                      </a:r>
                    </a:p>
                    <a:p>
                      <a:r>
                        <a:rPr lang="en-US" sz="1200" dirty="0" smtClean="0">
                          <a:latin typeface="Comic Sans MS" pitchFamily="66" charset="0"/>
                        </a:rPr>
                        <a:t>Ernst</a:t>
                      </a:r>
                      <a:r>
                        <a:rPr lang="en-US" sz="1200" baseline="0" dirty="0" smtClean="0">
                          <a:latin typeface="Comic Sans MS" pitchFamily="66" charset="0"/>
                        </a:rPr>
                        <a:t> </a:t>
                      </a:r>
                      <a:r>
                        <a:rPr lang="en-US" sz="1200" baseline="0" dirty="0" err="1" smtClean="0">
                          <a:latin typeface="Comic Sans MS" pitchFamily="66" charset="0"/>
                        </a:rPr>
                        <a:t>Tempel</a:t>
                      </a:r>
                      <a:r>
                        <a:rPr lang="en-US" sz="1200" baseline="0" dirty="0" smtClean="0">
                          <a:latin typeface="Comic Sans MS" pitchFamily="66" charset="0"/>
                        </a:rPr>
                        <a:t> and Horace Tuttle</a:t>
                      </a:r>
                      <a:endParaRPr lang="en-US" sz="1200" dirty="0">
                        <a:latin typeface="Comic Sans MS" pitchFamily="66" charset="0"/>
                      </a:endParaRPr>
                    </a:p>
                  </a:txBody>
                  <a:tcPr/>
                </a:tc>
                <a:tc>
                  <a:txBody>
                    <a:bodyPr/>
                    <a:lstStyle/>
                    <a:p>
                      <a:r>
                        <a:rPr lang="en-US" sz="1200" dirty="0" smtClean="0">
                          <a:latin typeface="Comic Sans MS" pitchFamily="66" charset="0"/>
                        </a:rPr>
                        <a:t>2031</a:t>
                      </a:r>
                      <a:endParaRPr lang="en-US" sz="1200" dirty="0">
                        <a:latin typeface="Comic Sans MS" pitchFamily="66" charset="0"/>
                      </a:endParaRPr>
                    </a:p>
                  </a:txBody>
                  <a:tcPr/>
                </a:tc>
                <a:tc>
                  <a:txBody>
                    <a:bodyPr/>
                    <a:lstStyle/>
                    <a:p>
                      <a:r>
                        <a:rPr lang="en-US" sz="1200" dirty="0" smtClean="0">
                          <a:latin typeface="Comic Sans MS" pitchFamily="66" charset="0"/>
                        </a:rPr>
                        <a:t>Produces Leonid meteor shower.</a:t>
                      </a:r>
                      <a:endParaRPr lang="en-US" sz="1200" dirty="0">
                        <a:latin typeface="Comic Sans MS" pitchFamily="66" charset="0"/>
                      </a:endParaRPr>
                    </a:p>
                  </a:txBody>
                  <a:tcPr/>
                </a:tc>
              </a:tr>
              <a:tr h="370840">
                <a:tc>
                  <a:txBody>
                    <a:bodyPr/>
                    <a:lstStyle/>
                    <a:p>
                      <a:r>
                        <a:rPr lang="en-US" sz="1200" dirty="0" err="1" smtClean="0">
                          <a:latin typeface="Comic Sans MS" pitchFamily="66" charset="0"/>
                        </a:rPr>
                        <a:t>Tempel</a:t>
                      </a:r>
                      <a:r>
                        <a:rPr lang="en-US" sz="1200" dirty="0" smtClean="0">
                          <a:latin typeface="Comic Sans MS" pitchFamily="66" charset="0"/>
                        </a:rPr>
                        <a:t> 1</a:t>
                      </a:r>
                      <a:endParaRPr lang="en-US" sz="1200" dirty="0">
                        <a:latin typeface="Comic Sans MS" pitchFamily="66" charset="0"/>
                      </a:endParaRPr>
                    </a:p>
                  </a:txBody>
                  <a:tcPr/>
                </a:tc>
                <a:tc>
                  <a:txBody>
                    <a:bodyPr/>
                    <a:lstStyle/>
                    <a:p>
                      <a:r>
                        <a:rPr lang="en-US" sz="1200" dirty="0" smtClean="0">
                          <a:latin typeface="Comic Sans MS" pitchFamily="66" charset="0"/>
                        </a:rPr>
                        <a:t>1867, Ernst </a:t>
                      </a:r>
                      <a:r>
                        <a:rPr lang="en-US" sz="1200" dirty="0" err="1" smtClean="0">
                          <a:latin typeface="Comic Sans MS" pitchFamily="66" charset="0"/>
                        </a:rPr>
                        <a:t>Tempel</a:t>
                      </a:r>
                      <a:endParaRPr lang="en-US" sz="1200" dirty="0">
                        <a:latin typeface="Comic Sans MS" pitchFamily="66" charset="0"/>
                      </a:endParaRPr>
                    </a:p>
                  </a:txBody>
                  <a:tcPr/>
                </a:tc>
                <a:tc>
                  <a:txBody>
                    <a:bodyPr/>
                    <a:lstStyle/>
                    <a:p>
                      <a:r>
                        <a:rPr lang="en-US" sz="1200" dirty="0" smtClean="0">
                          <a:latin typeface="Comic Sans MS" pitchFamily="66" charset="0"/>
                        </a:rPr>
                        <a:t>5 ½ years</a:t>
                      </a:r>
                      <a:endParaRPr lang="en-US" sz="1200" dirty="0">
                        <a:latin typeface="Comic Sans MS" pitchFamily="66" charset="0"/>
                      </a:endParaRPr>
                    </a:p>
                  </a:txBody>
                  <a:tcPr/>
                </a:tc>
                <a:tc>
                  <a:txBody>
                    <a:bodyPr/>
                    <a:lstStyle/>
                    <a:p>
                      <a:r>
                        <a:rPr lang="en-US" sz="1200" dirty="0" smtClean="0">
                          <a:latin typeface="Comic Sans MS" pitchFamily="66" charset="0"/>
                        </a:rPr>
                        <a:t>In July 2005, the Deep Impact spacecraft collided with this</a:t>
                      </a:r>
                      <a:r>
                        <a:rPr lang="en-US" sz="1200" baseline="0" dirty="0" smtClean="0">
                          <a:latin typeface="Comic Sans MS" pitchFamily="66" charset="0"/>
                        </a:rPr>
                        <a:t> comet to study it.  Found water ice on the surface.</a:t>
                      </a:r>
                      <a:endParaRPr lang="en-US" sz="1200" dirty="0">
                        <a:latin typeface="Comic Sans MS" pitchFamily="66" charset="0"/>
                      </a:endParaRPr>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a:cs typeface="Comic Sans MS"/>
              </a:rPr>
              <a:t>Eccentricity of a Comet</a:t>
            </a:r>
            <a:endParaRPr lang="en-US" dirty="0">
              <a:latin typeface="Comic Sans MS"/>
              <a:cs typeface="Comic Sans MS"/>
            </a:endParaRPr>
          </a:p>
        </p:txBody>
      </p:sp>
      <p:pic>
        <p:nvPicPr>
          <p:cNvPr id="4" name="Content Placeholder 3" descr="eccentricities.gif"/>
          <p:cNvPicPr>
            <a:picLocks noGrp="1" noChangeAspect="1"/>
          </p:cNvPicPr>
          <p:nvPr>
            <p:ph idx="1"/>
          </p:nvPr>
        </p:nvPicPr>
        <p:blipFill>
          <a:blip r:embed="rId2"/>
          <a:srcRect l="-21584" r="-21584"/>
          <a:stretch>
            <a:fillRect/>
          </a:stretch>
        </p:blipFill>
        <p:spPr>
          <a:xfrm>
            <a:off x="1908518" y="1600200"/>
            <a:ext cx="8229600" cy="4525963"/>
          </a:xfrm>
        </p:spPr>
      </p:pic>
      <p:sp>
        <p:nvSpPr>
          <p:cNvPr id="5" name="TextBox 4"/>
          <p:cNvSpPr txBox="1"/>
          <p:nvPr/>
        </p:nvSpPr>
        <p:spPr>
          <a:xfrm>
            <a:off x="457200" y="2205167"/>
            <a:ext cx="2459391" cy="2308324"/>
          </a:xfrm>
          <a:prstGeom prst="rect">
            <a:avLst/>
          </a:prstGeom>
          <a:noFill/>
        </p:spPr>
        <p:txBody>
          <a:bodyPr wrap="square" rtlCol="0">
            <a:spAutoFit/>
          </a:bodyPr>
          <a:lstStyle/>
          <a:p>
            <a:pPr>
              <a:buFont typeface="Arial"/>
              <a:buChar char="•"/>
            </a:pPr>
            <a:r>
              <a:rPr lang="en-US" dirty="0" smtClean="0">
                <a:latin typeface="Comic Sans MS"/>
                <a:cs typeface="Comic Sans MS"/>
              </a:rPr>
              <a:t>Describes the shape   </a:t>
            </a:r>
          </a:p>
          <a:p>
            <a:r>
              <a:rPr lang="en-US" dirty="0" smtClean="0">
                <a:latin typeface="Comic Sans MS"/>
                <a:cs typeface="Comic Sans MS"/>
              </a:rPr>
              <a:t>  of an orbit</a:t>
            </a:r>
          </a:p>
          <a:p>
            <a:pPr>
              <a:buFont typeface="Arial"/>
              <a:buChar char="•"/>
            </a:pPr>
            <a:endParaRPr lang="en-US" dirty="0" smtClean="0">
              <a:latin typeface="Comic Sans MS"/>
              <a:cs typeface="Comic Sans MS"/>
            </a:endParaRPr>
          </a:p>
          <a:p>
            <a:pPr>
              <a:buFont typeface="Arial"/>
              <a:buChar char="•"/>
            </a:pPr>
            <a:r>
              <a:rPr lang="en-US" dirty="0" smtClean="0">
                <a:latin typeface="Comic Sans MS"/>
                <a:cs typeface="Comic Sans MS"/>
              </a:rPr>
              <a:t>0 = a circle</a:t>
            </a:r>
          </a:p>
          <a:p>
            <a:pPr>
              <a:buFont typeface="Arial"/>
              <a:buChar char="•"/>
            </a:pPr>
            <a:r>
              <a:rPr lang="en-US" dirty="0" smtClean="0">
                <a:latin typeface="Comic Sans MS"/>
                <a:cs typeface="Comic Sans MS"/>
              </a:rPr>
              <a:t>1 = an oval</a:t>
            </a:r>
          </a:p>
          <a:p>
            <a:pPr>
              <a:buFont typeface="Arial"/>
              <a:buChar char="•"/>
            </a:pPr>
            <a:endParaRPr lang="en-US" dirty="0" smtClean="0">
              <a:latin typeface="Comic Sans MS"/>
              <a:cs typeface="Comic Sans MS"/>
            </a:endParaRPr>
          </a:p>
          <a:p>
            <a:pPr>
              <a:buFont typeface="Arial"/>
              <a:buChar char="•"/>
            </a:pPr>
            <a:r>
              <a:rPr lang="en-US" dirty="0" smtClean="0">
                <a:latin typeface="Comic Sans MS"/>
                <a:cs typeface="Comic Sans MS"/>
              </a:rPr>
              <a:t>Comets’ orbits are </a:t>
            </a:r>
          </a:p>
          <a:p>
            <a:r>
              <a:rPr lang="en-US" dirty="0" smtClean="0">
                <a:latin typeface="Comic Sans MS"/>
                <a:cs typeface="Comic Sans MS"/>
              </a:rPr>
              <a:t> closer to a 1</a:t>
            </a:r>
            <a:endParaRPr lang="en-US" dirty="0">
              <a:latin typeface="Comic Sans MS"/>
              <a:cs typeface="Comic Sans M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a:cs typeface="Comic Sans MS"/>
              </a:rPr>
              <a:t>Magnitude</a:t>
            </a:r>
            <a:endParaRPr lang="en-US" dirty="0">
              <a:latin typeface="Comic Sans MS"/>
              <a:cs typeface="Comic Sans MS"/>
            </a:endParaRPr>
          </a:p>
        </p:txBody>
      </p:sp>
      <p:sp>
        <p:nvSpPr>
          <p:cNvPr id="3" name="Content Placeholder 2"/>
          <p:cNvSpPr>
            <a:spLocks noGrp="1"/>
          </p:cNvSpPr>
          <p:nvPr>
            <p:ph idx="1"/>
          </p:nvPr>
        </p:nvSpPr>
        <p:spPr/>
        <p:txBody>
          <a:bodyPr/>
          <a:lstStyle/>
          <a:p>
            <a:r>
              <a:rPr lang="en-US" dirty="0" smtClean="0">
                <a:latin typeface="Comic Sans MS"/>
                <a:cs typeface="Comic Sans MS"/>
              </a:rPr>
              <a:t>The brightness of a comet or other object.</a:t>
            </a:r>
          </a:p>
          <a:p>
            <a:pPr lvl="1"/>
            <a:r>
              <a:rPr lang="en-US" dirty="0" smtClean="0">
                <a:latin typeface="Comic Sans MS"/>
                <a:cs typeface="Comic Sans MS"/>
              </a:rPr>
              <a:t>Sun = -26</a:t>
            </a:r>
          </a:p>
          <a:p>
            <a:pPr lvl="1"/>
            <a:r>
              <a:rPr lang="en-US" dirty="0" smtClean="0">
                <a:latin typeface="Comic Sans MS"/>
                <a:cs typeface="Comic Sans MS"/>
              </a:rPr>
              <a:t>Full moon = -13</a:t>
            </a:r>
          </a:p>
          <a:p>
            <a:pPr lvl="1"/>
            <a:r>
              <a:rPr lang="en-US" dirty="0" smtClean="0">
                <a:latin typeface="Comic Sans MS"/>
                <a:cs typeface="Comic Sans MS"/>
              </a:rPr>
              <a:t>Comets = 7</a:t>
            </a:r>
          </a:p>
          <a:p>
            <a:pPr lvl="1"/>
            <a:r>
              <a:rPr lang="en-US" dirty="0" smtClean="0">
                <a:latin typeface="Comic Sans MS"/>
                <a:cs typeface="Comic Sans MS"/>
              </a:rPr>
              <a:t>Stars = 4</a:t>
            </a:r>
            <a:endParaRPr lang="en-US" dirty="0">
              <a:latin typeface="Comic Sans MS"/>
              <a:cs typeface="Comic Sans M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a:cs typeface="Comic Sans MS"/>
              </a:rPr>
              <a:t>Challenger Tragedy</a:t>
            </a:r>
            <a:endParaRPr lang="en-US" dirty="0">
              <a:latin typeface="Comic Sans MS"/>
              <a:cs typeface="Comic Sans MS"/>
            </a:endParaRPr>
          </a:p>
        </p:txBody>
      </p:sp>
      <p:pic>
        <p:nvPicPr>
          <p:cNvPr id="4" name="Content Placeholder 3" descr="Challenger astronauts.jpg"/>
          <p:cNvPicPr>
            <a:picLocks noGrp="1" noChangeAspect="1"/>
          </p:cNvPicPr>
          <p:nvPr>
            <p:ph idx="1"/>
          </p:nvPr>
        </p:nvPicPr>
        <p:blipFill>
          <a:blip r:embed="rId2"/>
          <a:srcRect l="-18187" r="-18187"/>
          <a:stretch>
            <a:fillRect/>
          </a:stretch>
        </p:blipFill>
        <p:spPr>
          <a:xfrm>
            <a:off x="-181414" y="1898119"/>
            <a:ext cx="5934787" cy="3263904"/>
          </a:xfrm>
        </p:spPr>
      </p:pic>
      <p:sp>
        <p:nvSpPr>
          <p:cNvPr id="5" name="TextBox 4"/>
          <p:cNvSpPr txBox="1"/>
          <p:nvPr/>
        </p:nvSpPr>
        <p:spPr>
          <a:xfrm>
            <a:off x="5205206" y="1910099"/>
            <a:ext cx="3481594" cy="3693319"/>
          </a:xfrm>
          <a:prstGeom prst="rect">
            <a:avLst/>
          </a:prstGeom>
          <a:noFill/>
        </p:spPr>
        <p:txBody>
          <a:bodyPr wrap="square" rtlCol="0">
            <a:spAutoFit/>
          </a:bodyPr>
          <a:lstStyle/>
          <a:p>
            <a:pPr>
              <a:buFont typeface="Arial"/>
              <a:buChar char="•"/>
            </a:pPr>
            <a:r>
              <a:rPr lang="en-US" dirty="0" smtClean="0">
                <a:latin typeface="Comic Sans MS"/>
                <a:cs typeface="Comic Sans MS"/>
              </a:rPr>
              <a:t> Francis </a:t>
            </a:r>
            <a:r>
              <a:rPr lang="en-US" dirty="0" err="1" smtClean="0">
                <a:latin typeface="Comic Sans MS"/>
                <a:cs typeface="Comic Sans MS"/>
              </a:rPr>
              <a:t>Scobee</a:t>
            </a:r>
            <a:r>
              <a:rPr lang="en-US" dirty="0" smtClean="0">
                <a:latin typeface="Comic Sans MS"/>
                <a:cs typeface="Comic Sans MS"/>
              </a:rPr>
              <a:t>, Michael </a:t>
            </a:r>
          </a:p>
          <a:p>
            <a:r>
              <a:rPr lang="en-US" dirty="0" smtClean="0">
                <a:latin typeface="Comic Sans MS"/>
                <a:cs typeface="Comic Sans MS"/>
              </a:rPr>
              <a:t>  Smith, Ronald McNair, Ellison </a:t>
            </a:r>
          </a:p>
          <a:p>
            <a:r>
              <a:rPr lang="en-US" dirty="0" err="1" smtClean="0">
                <a:latin typeface="Comic Sans MS"/>
                <a:cs typeface="Comic Sans MS"/>
              </a:rPr>
              <a:t>Onizuka</a:t>
            </a:r>
            <a:r>
              <a:rPr lang="en-US" dirty="0" smtClean="0">
                <a:latin typeface="Comic Sans MS"/>
                <a:cs typeface="Comic Sans MS"/>
              </a:rPr>
              <a:t>, Judith </a:t>
            </a:r>
            <a:r>
              <a:rPr lang="en-US" dirty="0" err="1" smtClean="0">
                <a:latin typeface="Comic Sans MS"/>
                <a:cs typeface="Comic Sans MS"/>
              </a:rPr>
              <a:t>Resnik</a:t>
            </a:r>
            <a:r>
              <a:rPr lang="en-US" dirty="0" smtClean="0">
                <a:latin typeface="Comic Sans MS"/>
                <a:cs typeface="Comic Sans MS"/>
              </a:rPr>
              <a:t>, </a:t>
            </a:r>
          </a:p>
          <a:p>
            <a:r>
              <a:rPr lang="en-US" dirty="0" smtClean="0">
                <a:latin typeface="Comic Sans MS"/>
                <a:cs typeface="Comic Sans MS"/>
              </a:rPr>
              <a:t>  Gregory Jarvis, and Christa   </a:t>
            </a:r>
          </a:p>
          <a:p>
            <a:r>
              <a:rPr lang="en-US" dirty="0" smtClean="0">
                <a:latin typeface="Comic Sans MS"/>
                <a:cs typeface="Comic Sans MS"/>
              </a:rPr>
              <a:t>  McAuliffe</a:t>
            </a:r>
          </a:p>
          <a:p>
            <a:endParaRPr/>
          </a:p>
          <a:p>
            <a:pPr>
              <a:buFont typeface="Arial"/>
              <a:buChar char="•"/>
            </a:pPr>
            <a:r>
              <a:rPr lang="en-US" dirty="0" smtClean="0">
                <a:latin typeface="Comic Sans MS"/>
                <a:cs typeface="Comic Sans MS"/>
              </a:rPr>
              <a:t>First time a teacher was on </a:t>
            </a:r>
          </a:p>
          <a:p>
            <a:r>
              <a:rPr lang="en-US" dirty="0" smtClean="0">
                <a:latin typeface="Comic Sans MS"/>
                <a:cs typeface="Comic Sans MS"/>
              </a:rPr>
              <a:t>  board the Space Shuttle.</a:t>
            </a:r>
          </a:p>
          <a:p>
            <a:pPr lvl="1">
              <a:buFont typeface="Arial"/>
              <a:buChar char="•"/>
            </a:pPr>
            <a:r>
              <a:rPr lang="en-US" dirty="0" smtClean="0">
                <a:latin typeface="Comic Sans MS"/>
                <a:cs typeface="Comic Sans MS"/>
              </a:rPr>
              <a:t>Christa McAuliffe</a:t>
            </a:r>
          </a:p>
          <a:p>
            <a:pPr lvl="1">
              <a:buFont typeface="Arial"/>
              <a:buChar char="•"/>
            </a:pPr>
            <a:r>
              <a:rPr lang="en-US" dirty="0" smtClean="0">
                <a:latin typeface="Comic Sans MS"/>
                <a:cs typeface="Comic Sans MS"/>
              </a:rPr>
              <a:t>Second row – second   </a:t>
            </a:r>
          </a:p>
          <a:p>
            <a:pPr lvl="1"/>
            <a:r>
              <a:rPr lang="en-US" dirty="0" smtClean="0">
                <a:latin typeface="Comic Sans MS"/>
                <a:cs typeface="Comic Sans MS"/>
              </a:rPr>
              <a:t>  from the left</a:t>
            </a:r>
          </a:p>
          <a:p>
            <a:pPr lvl="1"/>
            <a:endParaRPr lang="en-US" dirty="0" smtClean="0">
              <a:latin typeface="Comic Sans MS"/>
              <a:cs typeface="Comic Sans MS"/>
            </a:endParaRPr>
          </a:p>
          <a:p>
            <a:pPr lvl="1"/>
            <a:endParaRPr lang="en-US" dirty="0" smtClean="0">
              <a:latin typeface="Comic Sans MS"/>
              <a:cs typeface="Comic Sans M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a:cs typeface="Comic Sans MS"/>
              </a:rPr>
              <a:t>Challenger Tragedy</a:t>
            </a:r>
            <a:endParaRPr lang="en-US" dirty="0">
              <a:latin typeface="Comic Sans MS"/>
              <a:cs typeface="Comic Sans MS"/>
            </a:endParaRPr>
          </a:p>
        </p:txBody>
      </p:sp>
      <p:sp>
        <p:nvSpPr>
          <p:cNvPr id="5" name="TextBox 4"/>
          <p:cNvSpPr txBox="1"/>
          <p:nvPr/>
        </p:nvSpPr>
        <p:spPr>
          <a:xfrm>
            <a:off x="5397261" y="2442432"/>
            <a:ext cx="3481594" cy="1877437"/>
          </a:xfrm>
          <a:prstGeom prst="rect">
            <a:avLst/>
          </a:prstGeom>
          <a:noFill/>
        </p:spPr>
        <p:txBody>
          <a:bodyPr wrap="square" rtlCol="0">
            <a:spAutoFit/>
          </a:bodyPr>
          <a:lstStyle/>
          <a:p>
            <a:pPr>
              <a:buFont typeface="Arial"/>
              <a:buChar char="•"/>
            </a:pPr>
            <a:r>
              <a:rPr lang="en-US" sz="2000" dirty="0" smtClean="0">
                <a:latin typeface="Comic Sans MS"/>
                <a:cs typeface="Comic Sans MS"/>
              </a:rPr>
              <a:t>Challenger exploded 73 </a:t>
            </a:r>
          </a:p>
          <a:p>
            <a:r>
              <a:rPr lang="en-US" sz="2000" dirty="0" smtClean="0">
                <a:latin typeface="Comic Sans MS"/>
                <a:cs typeface="Comic Sans MS"/>
              </a:rPr>
              <a:t>  seconds after launch.</a:t>
            </a:r>
          </a:p>
          <a:p>
            <a:endParaRPr lang="en-US" sz="2000" dirty="0" smtClean="0">
              <a:latin typeface="Comic Sans MS"/>
              <a:cs typeface="Comic Sans MS"/>
            </a:endParaRPr>
          </a:p>
          <a:p>
            <a:pPr>
              <a:buFont typeface="Arial"/>
              <a:buChar char="•"/>
            </a:pPr>
            <a:r>
              <a:rPr lang="en-US" sz="2000" dirty="0" smtClean="0">
                <a:latin typeface="Comic Sans MS"/>
                <a:cs typeface="Comic Sans MS"/>
              </a:rPr>
              <a:t> There were no survivors</a:t>
            </a:r>
            <a:r>
              <a:rPr lang="en-US" dirty="0" smtClean="0">
                <a:latin typeface="Comic Sans MS"/>
                <a:cs typeface="Comic Sans MS"/>
              </a:rPr>
              <a:t>.</a:t>
            </a:r>
          </a:p>
          <a:p>
            <a:pPr lvl="1"/>
            <a:endParaRPr lang="en-US" dirty="0" smtClean="0">
              <a:latin typeface="Comic Sans MS"/>
              <a:cs typeface="Comic Sans MS"/>
            </a:endParaRPr>
          </a:p>
          <a:p>
            <a:pPr lvl="1"/>
            <a:endParaRPr lang="en-US" dirty="0" smtClean="0">
              <a:latin typeface="Comic Sans MS"/>
              <a:cs typeface="Comic Sans MS"/>
            </a:endParaRPr>
          </a:p>
        </p:txBody>
      </p:sp>
      <p:pic>
        <p:nvPicPr>
          <p:cNvPr id="7" name="Content Placeholder 6" descr="Challenger explosion.jpg"/>
          <p:cNvPicPr>
            <a:picLocks noGrp="1" noChangeAspect="1"/>
          </p:cNvPicPr>
          <p:nvPr>
            <p:ph idx="1"/>
          </p:nvPr>
        </p:nvPicPr>
        <p:blipFill>
          <a:blip r:embed="rId2"/>
          <a:srcRect l="-12914" r="-12914"/>
          <a:stretch>
            <a:fillRect/>
          </a:stretch>
        </p:blipFill>
        <p:spPr>
          <a:xfrm>
            <a:off x="-435919" y="1800420"/>
            <a:ext cx="6154411" cy="3384689"/>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a:cs typeface="Comic Sans MS"/>
              </a:rPr>
              <a:t>Challenger Learning Center</a:t>
            </a:r>
            <a:endParaRPr lang="en-US" dirty="0">
              <a:latin typeface="Comic Sans MS"/>
              <a:cs typeface="Comic Sans MS"/>
            </a:endParaRPr>
          </a:p>
        </p:txBody>
      </p:sp>
      <p:pic>
        <p:nvPicPr>
          <p:cNvPr id="8" name="Content Placeholder 7" descr="CLC logo.jpg"/>
          <p:cNvPicPr>
            <a:picLocks noGrp="1" noChangeAspect="1"/>
          </p:cNvPicPr>
          <p:nvPr>
            <p:ph idx="1"/>
          </p:nvPr>
        </p:nvPicPr>
        <p:blipFill>
          <a:blip r:embed="rId2"/>
          <a:srcRect l="-88107" r="-88107"/>
          <a:stretch>
            <a:fillRect/>
          </a:stretch>
        </p:blipFill>
        <p:spPr>
          <a:xfrm>
            <a:off x="4561872" y="1831437"/>
            <a:ext cx="5621014" cy="3091341"/>
          </a:xfrm>
        </p:spPr>
      </p:pic>
      <p:sp>
        <p:nvSpPr>
          <p:cNvPr id="10" name="TextBox 9"/>
          <p:cNvSpPr txBox="1"/>
          <p:nvPr/>
        </p:nvSpPr>
        <p:spPr>
          <a:xfrm>
            <a:off x="171250" y="1831436"/>
            <a:ext cx="6250600" cy="3139321"/>
          </a:xfrm>
          <a:prstGeom prst="rect">
            <a:avLst/>
          </a:prstGeom>
          <a:noFill/>
        </p:spPr>
        <p:txBody>
          <a:bodyPr wrap="square" rtlCol="0">
            <a:spAutoFit/>
          </a:bodyPr>
          <a:lstStyle/>
          <a:p>
            <a:r>
              <a:rPr lang="en-US" dirty="0" smtClean="0">
                <a:latin typeface="Comic Sans MS"/>
                <a:cs typeface="Comic Sans MS"/>
              </a:rPr>
              <a:t>“The history of Challenger Learning Centers began in January 28, 1986, when seven crew members of the space shuttle Challenger set out on a mission to broaden educational horizons and promote the advance of scientific knowledge.  Approximately 70 seconds after lift-off, an explosion took place and the entire crew was lost.  In the aftermath of the Challenger accident, the crew’s families came together, still grieving from loss, but firmly committed to the belief that they must carry on the spirit of their loved ones by continuing the Challenger crew’s educational mission.”</a:t>
            </a:r>
            <a:endParaRPr lang="en-US" dirty="0">
              <a:latin typeface="Comic Sans MS"/>
              <a:cs typeface="Comic Sans M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Comic Sans MS"/>
                <a:cs typeface="Comic Sans MS"/>
              </a:rPr>
              <a:t>Rendezvous with a Comet</a:t>
            </a:r>
            <a:endParaRPr lang="en-US" dirty="0">
              <a:latin typeface="Comic Sans MS"/>
              <a:cs typeface="Comic Sans M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82982"/>
            <a:ext cx="7772400" cy="1470025"/>
          </a:xfrm>
        </p:spPr>
        <p:txBody>
          <a:bodyPr/>
          <a:lstStyle/>
          <a:p>
            <a:r>
              <a:rPr lang="en-US" dirty="0" smtClean="0">
                <a:latin typeface="Comic Sans MS" pitchFamily="66" charset="0"/>
                <a:hlinkClick r:id="rId2"/>
              </a:rPr>
              <a:t>Comets: Facts, Myths, and Legends</a:t>
            </a:r>
            <a:endParaRPr lang="en-US" dirty="0">
              <a:latin typeface="Comic Sans MS"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History of Comets</a:t>
            </a:r>
            <a:endParaRPr lang="en-US" dirty="0">
              <a:latin typeface="Comic Sans MS" pitchFamily="66" charset="0"/>
            </a:endParaRPr>
          </a:p>
        </p:txBody>
      </p:sp>
      <p:sp>
        <p:nvSpPr>
          <p:cNvPr id="3" name="Content Placeholder 2"/>
          <p:cNvSpPr>
            <a:spLocks noGrp="1"/>
          </p:cNvSpPr>
          <p:nvPr>
            <p:ph idx="1"/>
          </p:nvPr>
        </p:nvSpPr>
        <p:spPr/>
        <p:txBody>
          <a:bodyPr/>
          <a:lstStyle/>
          <a:p>
            <a:r>
              <a:rPr lang="en-US" dirty="0" smtClean="0">
                <a:latin typeface="Comic Sans MS" pitchFamily="66" charset="0"/>
              </a:rPr>
              <a:t>Comet comes from the Greek word “hair”.</a:t>
            </a:r>
          </a:p>
          <a:p>
            <a:r>
              <a:rPr lang="en-US" dirty="0" smtClean="0">
                <a:latin typeface="Comic Sans MS" pitchFamily="66" charset="0"/>
              </a:rPr>
              <a:t>Ancient Greeks thought comets were stars with long, flowing hair.</a:t>
            </a:r>
            <a:endParaRPr lang="en-US" dirty="0">
              <a:latin typeface="Comic Sans MS"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685800" y="533400"/>
            <a:ext cx="7772400" cy="1143000"/>
          </a:xfrm>
          <a:prstGeom prst="rect">
            <a:avLst/>
          </a:prstGeom>
          <a:noFill/>
          <a:ln w="9525">
            <a:noFill/>
            <a:miter lim="800000"/>
            <a:headEnd/>
            <a:tailEnd/>
          </a:ln>
          <a:effectLst>
            <a:outerShdw dist="12700" dir="8100000" algn="ctr" rotWithShape="0">
              <a:srgbClr val="FFFFFF">
                <a:alpha val="75000"/>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0" cap="none" spc="0" normalizeH="0" baseline="0" noProof="0" dirty="0" smtClean="0">
                <a:ln>
                  <a:noFill/>
                </a:ln>
                <a:solidFill>
                  <a:schemeClr val="tx2"/>
                </a:solidFill>
                <a:effectLst/>
                <a:uLnTx/>
                <a:uFillTx/>
                <a:latin typeface="Comic Sans MS"/>
                <a:ea typeface="+mj-ea"/>
                <a:cs typeface="Comic Sans MS"/>
              </a:rPr>
              <a:t>Dirty Snowballs</a:t>
            </a:r>
          </a:p>
        </p:txBody>
      </p:sp>
      <p:sp>
        <p:nvSpPr>
          <p:cNvPr id="7" name="Rectangle 3"/>
          <p:cNvSpPr txBox="1">
            <a:spLocks noChangeArrowheads="1"/>
          </p:cNvSpPr>
          <p:nvPr/>
        </p:nvSpPr>
        <p:spPr bwMode="auto">
          <a:xfrm>
            <a:off x="476476" y="1676400"/>
            <a:ext cx="4191000" cy="4114800"/>
          </a:xfrm>
          <a:prstGeom prst="rect">
            <a:avLst/>
          </a:prstGeom>
          <a:noFill/>
          <a:ln w="9525">
            <a:noFill/>
            <a:miter lim="800000"/>
            <a:headEnd/>
            <a:tailEnd/>
          </a:ln>
          <a:effectLst>
            <a:outerShdw dist="12700" dir="8100000" algn="ctr" rotWithShape="0">
              <a:srgbClr val="FFFFFF">
                <a:alpha val="75000"/>
              </a:srgbClr>
            </a:outerShdw>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Wingdings" charset="2"/>
              <a:buChar char="§"/>
              <a:tabLst/>
              <a:defRPr/>
            </a:pPr>
            <a:r>
              <a:rPr kumimoji="0" lang="en-US" sz="3200" b="0" i="0" u="none" strike="noStrike" kern="0" cap="none" spc="0" normalizeH="0" baseline="0" noProof="0" dirty="0" smtClean="0">
                <a:ln>
                  <a:noFill/>
                </a:ln>
                <a:solidFill>
                  <a:schemeClr val="tx1"/>
                </a:solidFill>
                <a:effectLst/>
                <a:uLnTx/>
                <a:uFillTx/>
                <a:latin typeface="Comic Sans MS"/>
                <a:ea typeface="+mn-ea"/>
                <a:cs typeface="Comic Sans MS"/>
              </a:rPr>
              <a:t>Comets are dusty chunks of ice and rock</a:t>
            </a:r>
          </a:p>
          <a:p>
            <a:pPr marL="342900" marR="0" lvl="0" indent="-342900" algn="l" defTabSz="914400" rtl="0" eaLnBrk="1" fontAlgn="base" latinLnBrk="0" hangingPunct="1">
              <a:lnSpc>
                <a:spcPct val="100000"/>
              </a:lnSpc>
              <a:spcBef>
                <a:spcPct val="20000"/>
              </a:spcBef>
              <a:spcAft>
                <a:spcPct val="0"/>
              </a:spcAft>
              <a:buClrTx/>
              <a:buSzTx/>
              <a:buFont typeface="Wingdings" charset="2"/>
              <a:buChar char="§"/>
              <a:tabLst/>
              <a:defRPr/>
            </a:pPr>
            <a:r>
              <a:rPr kumimoji="0" lang="en-US" sz="3200" b="0" i="0" u="none" strike="noStrike" kern="0" cap="none" spc="0" normalizeH="0" baseline="0" noProof="0" dirty="0" smtClean="0">
                <a:ln>
                  <a:noFill/>
                </a:ln>
                <a:solidFill>
                  <a:schemeClr val="tx1"/>
                </a:solidFill>
                <a:effectLst/>
                <a:uLnTx/>
                <a:uFillTx/>
                <a:latin typeface="Comic Sans MS"/>
                <a:ea typeface="+mn-ea"/>
                <a:cs typeface="Comic Sans MS"/>
              </a:rPr>
              <a:t>During each orbit </a:t>
            </a:r>
          </a:p>
          <a:p>
            <a:pPr marL="342900" marR="0" lvl="0" indent="-342900" algn="l" defTabSz="914400" rtl="0" eaLnBrk="1" fontAlgn="base" latinLnBrk="0" hangingPunct="1">
              <a:lnSpc>
                <a:spcPct val="100000"/>
              </a:lnSpc>
              <a:spcBef>
                <a:spcPct val="20000"/>
              </a:spcBef>
              <a:spcAft>
                <a:spcPct val="0"/>
              </a:spcAft>
              <a:buClrTx/>
              <a:buSzTx/>
              <a:tabLst/>
              <a:defRPr/>
            </a:pPr>
            <a:r>
              <a:rPr kumimoji="0" lang="en-US" sz="3200" b="0" i="0" u="none" strike="noStrike" kern="0" cap="none" spc="0" normalizeH="0" baseline="0" noProof="0" dirty="0" smtClean="0">
                <a:ln>
                  <a:noFill/>
                </a:ln>
                <a:solidFill>
                  <a:schemeClr val="tx1"/>
                </a:solidFill>
                <a:effectLst/>
                <a:uLnTx/>
                <a:uFillTx/>
                <a:latin typeface="Comic Sans MS"/>
                <a:ea typeface="+mn-ea"/>
                <a:cs typeface="Comic Sans MS"/>
              </a:rPr>
              <a:t>   around </a:t>
            </a:r>
            <a:r>
              <a:rPr kumimoji="0" lang="en-US" sz="3200" b="0" i="0" u="none" strike="noStrike" kern="0" cap="none" spc="0" normalizeH="0" baseline="0" noProof="0" dirty="0" smtClean="0">
                <a:ln>
                  <a:noFill/>
                </a:ln>
                <a:solidFill>
                  <a:schemeClr val="tx1"/>
                </a:solidFill>
                <a:effectLst/>
                <a:uLnTx/>
                <a:uFillTx/>
                <a:latin typeface="Comic Sans MS"/>
                <a:ea typeface="+mn-ea"/>
                <a:cs typeface="Comic Sans MS"/>
              </a:rPr>
              <a:t>the </a:t>
            </a:r>
            <a:r>
              <a:rPr kumimoji="0" lang="en-US" sz="3200" b="0" i="0" u="none" strike="noStrike" kern="0" cap="none" spc="0" normalizeH="0" baseline="0" noProof="0" dirty="0" smtClean="0">
                <a:ln>
                  <a:noFill/>
                </a:ln>
                <a:solidFill>
                  <a:schemeClr val="tx1"/>
                </a:solidFill>
                <a:effectLst/>
                <a:uLnTx/>
                <a:uFillTx/>
                <a:latin typeface="Comic Sans MS"/>
                <a:ea typeface="+mn-ea"/>
                <a:cs typeface="Comic Sans MS"/>
              </a:rPr>
              <a:t>sun they </a:t>
            </a:r>
            <a:r>
              <a:rPr kumimoji="0" lang="en-US" sz="3200" b="0" i="0" u="none" strike="noStrike" kern="0" cap="none" spc="0" normalizeH="0" baseline="0" noProof="0" dirty="0" smtClean="0">
                <a:ln>
                  <a:noFill/>
                </a:ln>
                <a:solidFill>
                  <a:schemeClr val="tx1"/>
                </a:solidFill>
                <a:effectLst/>
                <a:uLnTx/>
                <a:uFillTx/>
                <a:latin typeface="Comic Sans MS"/>
                <a:ea typeface="+mn-ea"/>
                <a:cs typeface="Comic Sans MS"/>
              </a:rPr>
              <a:t>partially vaporize</a:t>
            </a:r>
          </a:p>
          <a:p>
            <a:pPr marL="342900" marR="0" lvl="0" indent="-342900" algn="l" defTabSz="914400" rtl="0" eaLnBrk="1" fontAlgn="base" latinLnBrk="0" hangingPunct="1">
              <a:lnSpc>
                <a:spcPct val="100000"/>
              </a:lnSpc>
              <a:spcBef>
                <a:spcPct val="20000"/>
              </a:spcBef>
              <a:spcAft>
                <a:spcPct val="0"/>
              </a:spcAft>
              <a:buClrTx/>
              <a:buSzTx/>
              <a:buFont typeface="Wingdings" charset="2"/>
              <a:buChar char="§"/>
              <a:tabLst/>
              <a:defRPr/>
            </a:pPr>
            <a:r>
              <a:rPr kumimoji="0" lang="en-US" sz="3200" b="0" i="0" u="none" strike="noStrike" kern="0" cap="none" spc="0" normalizeH="0" baseline="0" noProof="0" dirty="0" smtClean="0">
                <a:ln>
                  <a:noFill/>
                </a:ln>
                <a:solidFill>
                  <a:schemeClr val="tx1"/>
                </a:solidFill>
                <a:effectLst/>
                <a:uLnTx/>
                <a:uFillTx/>
                <a:latin typeface="Comic Sans MS"/>
                <a:ea typeface="+mn-ea"/>
                <a:cs typeface="Comic Sans MS"/>
              </a:rPr>
              <a:t>Have </a:t>
            </a:r>
            <a:r>
              <a:rPr kumimoji="0" lang="en-US" sz="3200" b="0" i="0" u="none" strike="noStrike" kern="0" cap="none" spc="0" normalizeH="0" baseline="0" noProof="0" smtClean="0">
                <a:ln>
                  <a:noFill/>
                </a:ln>
                <a:solidFill>
                  <a:schemeClr val="tx1"/>
                </a:solidFill>
                <a:effectLst/>
                <a:uLnTx/>
                <a:uFillTx/>
                <a:latin typeface="Comic Sans MS"/>
                <a:ea typeface="+mn-ea"/>
                <a:cs typeface="Comic Sans MS"/>
              </a:rPr>
              <a:t>elliptical </a:t>
            </a:r>
            <a:r>
              <a:rPr kumimoji="0" lang="en-US" sz="3200" b="0" i="0" u="none" strike="noStrike" kern="0" cap="none" spc="0" normalizeH="0" baseline="0" noProof="0" smtClean="0">
                <a:ln>
                  <a:noFill/>
                </a:ln>
                <a:solidFill>
                  <a:schemeClr val="tx1"/>
                </a:solidFill>
                <a:effectLst/>
                <a:uLnTx/>
                <a:uFillTx/>
                <a:latin typeface="Comic Sans MS"/>
                <a:ea typeface="+mn-ea"/>
                <a:cs typeface="Comic Sans MS"/>
              </a:rPr>
              <a:t>orbits</a:t>
            </a:r>
            <a:endParaRPr kumimoji="0" lang="en-US" sz="3200" b="0" i="0" u="none" strike="noStrike" kern="0" cap="none" spc="0" normalizeH="0" baseline="0" noProof="0" dirty="0" smtClean="0">
              <a:ln>
                <a:noFill/>
              </a:ln>
              <a:solidFill>
                <a:schemeClr val="tx1"/>
              </a:solidFill>
              <a:effectLst/>
              <a:uLnTx/>
              <a:uFillTx/>
              <a:latin typeface="Comic Sans MS"/>
              <a:ea typeface="+mn-ea"/>
              <a:cs typeface="Comic Sans MS"/>
            </a:endParaRPr>
          </a:p>
        </p:txBody>
      </p:sp>
      <p:pic>
        <p:nvPicPr>
          <p:cNvPr id="9" name="Picture 4" descr="comet"/>
          <p:cNvPicPr>
            <a:picLocks noChangeAspect="1" noChangeArrowheads="1"/>
          </p:cNvPicPr>
          <p:nvPr/>
        </p:nvPicPr>
        <p:blipFill>
          <a:blip r:embed="rId2"/>
          <a:srcRect/>
          <a:stretch>
            <a:fillRect/>
          </a:stretch>
        </p:blipFill>
        <p:spPr bwMode="auto">
          <a:xfrm>
            <a:off x="4876800" y="2349038"/>
            <a:ext cx="3998913" cy="29575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685800" y="533400"/>
            <a:ext cx="7772400" cy="1143000"/>
          </a:xfrm>
          <a:prstGeom prst="rect">
            <a:avLst/>
          </a:prstGeom>
          <a:noFill/>
          <a:ln w="9525">
            <a:noFill/>
            <a:miter lim="800000"/>
            <a:headEnd/>
            <a:tailEnd/>
          </a:ln>
          <a:effectLst>
            <a:outerShdw dist="12700" dir="8100000" algn="ctr" rotWithShape="0">
              <a:srgbClr val="FFFFFF">
                <a:alpha val="75000"/>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0" cap="none" spc="0" normalizeH="0" baseline="0" noProof="0" dirty="0" smtClean="0">
                <a:ln>
                  <a:noFill/>
                </a:ln>
                <a:solidFill>
                  <a:schemeClr val="tx2"/>
                </a:solidFill>
                <a:effectLst/>
                <a:uLnTx/>
                <a:uFillTx/>
                <a:latin typeface="Comic Sans MS"/>
                <a:ea typeface="+mj-ea"/>
                <a:cs typeface="Comic Sans MS"/>
              </a:rPr>
              <a:t>Parts of the Comet</a:t>
            </a:r>
          </a:p>
        </p:txBody>
      </p:sp>
      <p:sp>
        <p:nvSpPr>
          <p:cNvPr id="7" name="Rectangle 3"/>
          <p:cNvSpPr txBox="1">
            <a:spLocks noChangeArrowheads="1"/>
          </p:cNvSpPr>
          <p:nvPr/>
        </p:nvSpPr>
        <p:spPr bwMode="auto">
          <a:xfrm>
            <a:off x="476476" y="1676400"/>
            <a:ext cx="4191000" cy="4114800"/>
          </a:xfrm>
          <a:prstGeom prst="rect">
            <a:avLst/>
          </a:prstGeom>
          <a:noFill/>
          <a:ln w="9525">
            <a:noFill/>
            <a:miter lim="800000"/>
            <a:headEnd/>
            <a:tailEnd/>
          </a:ln>
          <a:effectLst>
            <a:outerShdw dist="12700" dir="8100000" algn="ctr" rotWithShape="0">
              <a:srgbClr val="FFFFFF">
                <a:alpha val="75000"/>
              </a:srgbClr>
            </a:outerShdw>
          </a:effectLst>
        </p:spPr>
        <p:txBody>
          <a:bodyPr vert="horz" wrap="square" lIns="91440" tIns="45720" rIns="91440" bIns="45720" numCol="1" anchor="t" anchorCtr="0" compatLnSpc="1">
            <a:prstTxWarp prst="textNoShape">
              <a:avLst/>
            </a:prstTxWarp>
          </a:bodyPr>
          <a:lstStyle/>
          <a:p>
            <a:pPr marL="342900" lvl="0" indent="-342900" defTabSz="914400" fontAlgn="base">
              <a:spcBef>
                <a:spcPct val="20000"/>
              </a:spcBef>
              <a:spcAft>
                <a:spcPct val="0"/>
              </a:spcAft>
              <a:buFont typeface="Wingdings" charset="2"/>
              <a:buChar char="§"/>
              <a:defRPr/>
            </a:pPr>
            <a:r>
              <a:rPr kumimoji="0" lang="en-US" sz="3200" b="0" i="0" u="none" strike="noStrike" kern="0" cap="none" spc="0" normalizeH="0" baseline="0" noProof="0" dirty="0" smtClean="0">
                <a:ln>
                  <a:noFill/>
                </a:ln>
                <a:solidFill>
                  <a:schemeClr val="tx1"/>
                </a:solidFill>
                <a:effectLst/>
                <a:uLnTx/>
                <a:uFillTx/>
                <a:latin typeface="Comic Sans MS"/>
                <a:ea typeface="+mn-ea"/>
                <a:cs typeface="Comic Sans MS"/>
              </a:rPr>
              <a:t>Coma - </a:t>
            </a:r>
            <a:r>
              <a:rPr lang="en-US" sz="2000" dirty="0">
                <a:latin typeface="Comic Sans MS"/>
                <a:cs typeface="Comic Sans MS"/>
              </a:rPr>
              <a:t>mixture dense clouds of water, carbon dioxide and other neutral gases</a:t>
            </a:r>
            <a:endParaRPr kumimoji="0" lang="en-US" sz="2000" b="0" i="0" u="none" strike="noStrike" kern="0" cap="none" spc="0" normalizeH="0" baseline="0" noProof="0" dirty="0" smtClean="0">
              <a:ln>
                <a:noFill/>
              </a:ln>
              <a:solidFill>
                <a:schemeClr val="tx1"/>
              </a:solidFill>
              <a:effectLst/>
              <a:uLnTx/>
              <a:uFillTx/>
              <a:latin typeface="Comic Sans MS"/>
              <a:ea typeface="+mn-ea"/>
              <a:cs typeface="Comic Sans MS"/>
            </a:endParaRPr>
          </a:p>
          <a:p>
            <a:pPr marL="342900" marR="0" lvl="0" indent="-342900" algn="l" defTabSz="914400" rtl="0" eaLnBrk="1" fontAlgn="base" latinLnBrk="0" hangingPunct="1">
              <a:lnSpc>
                <a:spcPct val="100000"/>
              </a:lnSpc>
              <a:spcBef>
                <a:spcPct val="20000"/>
              </a:spcBef>
              <a:spcAft>
                <a:spcPct val="0"/>
              </a:spcAft>
              <a:buClrTx/>
              <a:buSzTx/>
              <a:buFont typeface="Wingdings" charset="2"/>
              <a:buChar char="§"/>
              <a:tabLst/>
              <a:defRPr/>
            </a:pPr>
            <a:r>
              <a:rPr lang="en-US" sz="3200" kern="0" dirty="0" smtClean="0">
                <a:latin typeface="Comic Sans MS"/>
                <a:cs typeface="Comic Sans MS"/>
              </a:rPr>
              <a:t>Tail</a:t>
            </a:r>
          </a:p>
          <a:p>
            <a:pPr marL="800100" lvl="1" indent="-342900" defTabSz="914400" fontAlgn="base">
              <a:spcBef>
                <a:spcPct val="20000"/>
              </a:spcBef>
              <a:spcAft>
                <a:spcPct val="0"/>
              </a:spcAft>
              <a:buFont typeface="Wingdings" charset="2"/>
              <a:buChar char="§"/>
              <a:defRPr/>
            </a:pPr>
            <a:r>
              <a:rPr lang="en-US" sz="3200" kern="0" dirty="0" smtClean="0">
                <a:latin typeface="Comic Sans MS"/>
                <a:cs typeface="Comic Sans MS"/>
              </a:rPr>
              <a:t>Dust tail</a:t>
            </a:r>
          </a:p>
          <a:p>
            <a:pPr marL="800100" lvl="1" indent="-342900" defTabSz="914400" fontAlgn="base">
              <a:spcBef>
                <a:spcPct val="20000"/>
              </a:spcBef>
              <a:spcAft>
                <a:spcPct val="0"/>
              </a:spcAft>
              <a:buFont typeface="Wingdings" charset="2"/>
              <a:buChar char="§"/>
              <a:defRPr/>
            </a:pPr>
            <a:r>
              <a:rPr lang="en-US" sz="3200" kern="0" dirty="0" smtClean="0">
                <a:latin typeface="Comic Sans MS"/>
                <a:cs typeface="Comic Sans MS"/>
              </a:rPr>
              <a:t>Ion tail</a:t>
            </a:r>
          </a:p>
          <a:p>
            <a:pPr marL="342900" marR="0" lvl="0" indent="-342900" algn="l" defTabSz="914400" rtl="0" eaLnBrk="1" fontAlgn="base" latinLnBrk="0" hangingPunct="1">
              <a:lnSpc>
                <a:spcPct val="100000"/>
              </a:lnSpc>
              <a:spcBef>
                <a:spcPct val="20000"/>
              </a:spcBef>
              <a:spcAft>
                <a:spcPct val="0"/>
              </a:spcAft>
              <a:buClrTx/>
              <a:buSzTx/>
              <a:buFont typeface="Wingdings" charset="2"/>
              <a:buChar char="§"/>
              <a:tabLst/>
              <a:defRPr/>
            </a:pPr>
            <a:r>
              <a:rPr kumimoji="0" lang="en-US" sz="3200" b="0" i="0" u="none" strike="noStrike" kern="0" cap="none" spc="0" normalizeH="0" baseline="0" noProof="0" dirty="0" smtClean="0">
                <a:ln>
                  <a:noFill/>
                </a:ln>
                <a:solidFill>
                  <a:schemeClr val="tx1"/>
                </a:solidFill>
                <a:effectLst/>
                <a:uLnTx/>
                <a:uFillTx/>
                <a:latin typeface="Comic Sans MS"/>
                <a:ea typeface="+mn-ea"/>
                <a:cs typeface="Comic Sans MS"/>
              </a:rPr>
              <a:t>Nucleus – </a:t>
            </a:r>
            <a:r>
              <a:rPr kumimoji="0" lang="en-US" sz="2000" b="0" i="0" u="none" strike="noStrike" kern="0" cap="none" spc="0" normalizeH="0" baseline="0" noProof="0" dirty="0" smtClean="0">
                <a:ln>
                  <a:noFill/>
                </a:ln>
                <a:solidFill>
                  <a:schemeClr val="tx1"/>
                </a:solidFill>
                <a:effectLst/>
                <a:uLnTx/>
                <a:uFillTx/>
                <a:latin typeface="Comic Sans MS"/>
                <a:ea typeface="+mn-ea"/>
                <a:cs typeface="Comic Sans MS"/>
              </a:rPr>
              <a:t>surrounded by the coma</a:t>
            </a:r>
          </a:p>
        </p:txBody>
      </p:sp>
      <p:pic>
        <p:nvPicPr>
          <p:cNvPr id="5" name="Picture 4" descr="Comet.jpg"/>
          <p:cNvPicPr>
            <a:picLocks noChangeAspect="1"/>
          </p:cNvPicPr>
          <p:nvPr/>
        </p:nvPicPr>
        <p:blipFill>
          <a:blip r:embed="rId3"/>
          <a:stretch>
            <a:fillRect/>
          </a:stretch>
        </p:blipFill>
        <p:spPr>
          <a:xfrm>
            <a:off x="4897220" y="2054114"/>
            <a:ext cx="3746500" cy="29210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123</TotalTime>
  <Words>882</Words>
  <Application>Microsoft Office PowerPoint</Application>
  <PresentationFormat>On-screen Show (4:3)</PresentationFormat>
  <Paragraphs>121</Paragraphs>
  <Slides>17</Slides>
  <Notes>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Challenger Learning Center</vt:lpstr>
      <vt:lpstr>Challenger Tragedy</vt:lpstr>
      <vt:lpstr>Challenger Tragedy</vt:lpstr>
      <vt:lpstr>Challenger Learning Center</vt:lpstr>
      <vt:lpstr>Rendezvous with a Comet</vt:lpstr>
      <vt:lpstr>Comets: Facts, Myths, and Legends</vt:lpstr>
      <vt:lpstr>History of Comets</vt:lpstr>
      <vt:lpstr>Slide 8</vt:lpstr>
      <vt:lpstr>Slide 9</vt:lpstr>
      <vt:lpstr>Possible Homes for Comets</vt:lpstr>
      <vt:lpstr>Kuiper Belt</vt:lpstr>
      <vt:lpstr>Oort Cloud</vt:lpstr>
      <vt:lpstr>Orbits of Comets</vt:lpstr>
      <vt:lpstr>Life of a Comet</vt:lpstr>
      <vt:lpstr>Famous Comets</vt:lpstr>
      <vt:lpstr>Eccentricity of a Comet</vt:lpstr>
      <vt:lpstr>Magnitude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Rendezvous with a Comet</dc:title>
  <dc:creator>Chip</dc:creator>
  <cp:lastModifiedBy>dlbegner</cp:lastModifiedBy>
  <cp:revision>10</cp:revision>
  <dcterms:created xsi:type="dcterms:W3CDTF">2010-09-02T03:00:12Z</dcterms:created>
  <dcterms:modified xsi:type="dcterms:W3CDTF">2012-08-25T17:27:20Z</dcterms:modified>
</cp:coreProperties>
</file>