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77" r:id="rId4"/>
    <p:sldId id="278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6" r:id="rId13"/>
    <p:sldId id="279" r:id="rId14"/>
    <p:sldId id="280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81" r:id="rId23"/>
    <p:sldId id="282" r:id="rId24"/>
    <p:sldId id="276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B167F-2CD3-4B84-A5D8-36C17830786F}" type="datetimeFigureOut">
              <a:rPr lang="en-US" smtClean="0"/>
              <a:pPr/>
              <a:t>3/25/2013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13501-6A1C-4E6A-8C73-0FB4F1FB28D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B167F-2CD3-4B84-A5D8-36C17830786F}" type="datetimeFigureOut">
              <a:rPr lang="en-US" smtClean="0"/>
              <a:pPr/>
              <a:t>3/25/2013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13501-6A1C-4E6A-8C73-0FB4F1FB28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B167F-2CD3-4B84-A5D8-36C17830786F}" type="datetimeFigureOut">
              <a:rPr lang="en-US" smtClean="0"/>
              <a:pPr/>
              <a:t>3/25/2013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13501-6A1C-4E6A-8C73-0FB4F1FB28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B167F-2CD3-4B84-A5D8-36C17830786F}" type="datetimeFigureOut">
              <a:rPr lang="en-US" smtClean="0"/>
              <a:pPr/>
              <a:t>3/25/2013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13501-6A1C-4E6A-8C73-0FB4F1FB28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B167F-2CD3-4B84-A5D8-36C17830786F}" type="datetimeFigureOut">
              <a:rPr lang="en-US" smtClean="0"/>
              <a:pPr/>
              <a:t>3/25/2013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13501-6A1C-4E6A-8C73-0FB4F1FB28D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B167F-2CD3-4B84-A5D8-36C17830786F}" type="datetimeFigureOut">
              <a:rPr lang="en-US" smtClean="0"/>
              <a:pPr/>
              <a:t>3/25/2013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13501-6A1C-4E6A-8C73-0FB4F1FB28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B167F-2CD3-4B84-A5D8-36C17830786F}" type="datetimeFigureOut">
              <a:rPr lang="en-US" smtClean="0"/>
              <a:pPr/>
              <a:t>3/25/2013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13501-6A1C-4E6A-8C73-0FB4F1FB28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B167F-2CD3-4B84-A5D8-36C17830786F}" type="datetimeFigureOut">
              <a:rPr lang="en-US" smtClean="0"/>
              <a:pPr/>
              <a:t>3/25/2013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13501-6A1C-4E6A-8C73-0FB4F1FB28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B167F-2CD3-4B84-A5D8-36C17830786F}" type="datetimeFigureOut">
              <a:rPr lang="en-US" smtClean="0"/>
              <a:pPr/>
              <a:t>3/25/2013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13501-6A1C-4E6A-8C73-0FB4F1FB28D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B167F-2CD3-4B84-A5D8-36C17830786F}" type="datetimeFigureOut">
              <a:rPr lang="en-US" smtClean="0"/>
              <a:pPr/>
              <a:t>3/25/2013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13501-6A1C-4E6A-8C73-0FB4F1FB28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B167F-2CD3-4B84-A5D8-36C17830786F}" type="datetimeFigureOut">
              <a:rPr lang="en-US" smtClean="0"/>
              <a:pPr/>
              <a:t>3/25/2013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13501-6A1C-4E6A-8C73-0FB4F1FB28D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</a:lstStyle>
          <a:p>
            <a:fld id="{F9EB167F-2CD3-4B84-A5D8-36C17830786F}" type="datetimeFigureOut">
              <a:rPr lang="en-US" smtClean="0"/>
              <a:pPr/>
              <a:t>3/25/2013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</a:lstStyle>
          <a:p>
            <a:fld id="{47313501-6A1C-4E6A-8C73-0FB4F1FB28D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13" Type="http://schemas.openxmlformats.org/officeDocument/2006/relationships/slide" Target="slide19.xml"/><Relationship Id="rId18" Type="http://schemas.openxmlformats.org/officeDocument/2006/relationships/slide" Target="slide20.xml"/><Relationship Id="rId3" Type="http://schemas.openxmlformats.org/officeDocument/2006/relationships/slide" Target="slide7.xml"/><Relationship Id="rId21" Type="http://schemas.openxmlformats.org/officeDocument/2006/relationships/slide" Target="slide23.xml"/><Relationship Id="rId7" Type="http://schemas.openxmlformats.org/officeDocument/2006/relationships/slide" Target="slide10.xml"/><Relationship Id="rId12" Type="http://schemas.openxmlformats.org/officeDocument/2006/relationships/slide" Target="slide12.xml"/><Relationship Id="rId17" Type="http://schemas.openxmlformats.org/officeDocument/2006/relationships/slide" Target="slide21.xml"/><Relationship Id="rId2" Type="http://schemas.openxmlformats.org/officeDocument/2006/relationships/slide" Target="slide8.xml"/><Relationship Id="rId16" Type="http://schemas.openxmlformats.org/officeDocument/2006/relationships/slide" Target="slide16.xml"/><Relationship Id="rId20" Type="http://schemas.openxmlformats.org/officeDocument/2006/relationships/slide" Target="slide22.xml"/><Relationship Id="rId1" Type="http://schemas.openxmlformats.org/officeDocument/2006/relationships/slideLayout" Target="../slideLayouts/slideLayout6.xml"/><Relationship Id="rId6" Type="http://schemas.openxmlformats.org/officeDocument/2006/relationships/slide" Target="slide11.xml"/><Relationship Id="rId11" Type="http://schemas.openxmlformats.org/officeDocument/2006/relationships/slide" Target="slide13.xml"/><Relationship Id="rId5" Type="http://schemas.openxmlformats.org/officeDocument/2006/relationships/slide" Target="slide5.xml"/><Relationship Id="rId15" Type="http://schemas.openxmlformats.org/officeDocument/2006/relationships/slide" Target="slide17.xml"/><Relationship Id="rId10" Type="http://schemas.openxmlformats.org/officeDocument/2006/relationships/slide" Target="slide14.xml"/><Relationship Id="rId19" Type="http://schemas.openxmlformats.org/officeDocument/2006/relationships/slide" Target="slide24.xml"/><Relationship Id="rId4" Type="http://schemas.openxmlformats.org/officeDocument/2006/relationships/slide" Target="slide6.xml"/><Relationship Id="rId9" Type="http://schemas.openxmlformats.org/officeDocument/2006/relationships/slide" Target="slide15.xml"/><Relationship Id="rId14" Type="http://schemas.openxmlformats.org/officeDocument/2006/relationships/slide" Target="slide18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7 Test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pic>
        <p:nvPicPr>
          <p:cNvPr id="13314" name="Picture 2" descr="banner_roaringtwentie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799" y="2895600"/>
            <a:ext cx="6373091" cy="273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1920s Hardships- 200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True or False?</a:t>
            </a:r>
          </a:p>
          <a:p>
            <a:pPr>
              <a:buNone/>
            </a:pPr>
            <a:r>
              <a:rPr lang="en-US" dirty="0" smtClean="0"/>
              <a:t>	Immigrants coming to the United States had to pass a test upon entering.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6" name="Rounded Rectangle 5">
            <a:hlinkClick r:id="rId2" action="ppaction://hlinksldjump"/>
          </p:cNvPr>
          <p:cNvSpPr/>
          <p:nvPr/>
        </p:nvSpPr>
        <p:spPr>
          <a:xfrm>
            <a:off x="2209800" y="3657600"/>
            <a:ext cx="2286000" cy="1295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True</a:t>
            </a:r>
            <a:endParaRPr lang="en-US" dirty="0"/>
          </a:p>
        </p:txBody>
      </p:sp>
      <p:sp>
        <p:nvSpPr>
          <p:cNvPr id="7" name="Rounded Rectangle 6">
            <a:hlinkClick r:id="rId3" action="ppaction://hlinksldjump"/>
          </p:cNvPr>
          <p:cNvSpPr/>
          <p:nvPr/>
        </p:nvSpPr>
        <p:spPr>
          <a:xfrm>
            <a:off x="5334000" y="3657600"/>
            <a:ext cx="2286000" cy="1295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False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1920s Hardships- 300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True or False?</a:t>
            </a:r>
          </a:p>
          <a:p>
            <a:pPr>
              <a:buNone/>
            </a:pPr>
            <a:r>
              <a:rPr lang="en-US" dirty="0" smtClean="0"/>
              <a:t>	The United States did not have a limit on the number of immigrants during the 1920s.</a:t>
            </a:r>
            <a:endParaRPr lang="en-US" dirty="0"/>
          </a:p>
        </p:txBody>
      </p:sp>
      <p:sp>
        <p:nvSpPr>
          <p:cNvPr id="4" name="Rounded Rectangle 3">
            <a:hlinkClick r:id="rId2" action="ppaction://hlinksldjump"/>
          </p:cNvPr>
          <p:cNvSpPr/>
          <p:nvPr/>
        </p:nvSpPr>
        <p:spPr>
          <a:xfrm>
            <a:off x="2286000" y="3733800"/>
            <a:ext cx="2286000" cy="1295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True</a:t>
            </a:r>
            <a:endParaRPr lang="en-US" dirty="0"/>
          </a:p>
        </p:txBody>
      </p:sp>
      <p:sp>
        <p:nvSpPr>
          <p:cNvPr id="5" name="Rounded Rectangle 4">
            <a:hlinkClick r:id="rId3" action="ppaction://hlinksldjump"/>
          </p:cNvPr>
          <p:cNvSpPr/>
          <p:nvPr/>
        </p:nvSpPr>
        <p:spPr>
          <a:xfrm>
            <a:off x="5410200" y="3733800"/>
            <a:ext cx="2286000" cy="1295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False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Inventions -100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Name one industry that was created after the automobile was introduced.</a:t>
            </a:r>
            <a:endParaRPr lang="en-US" dirty="0"/>
          </a:p>
        </p:txBody>
      </p:sp>
      <p:sp>
        <p:nvSpPr>
          <p:cNvPr id="6" name="Rounded Rectangle 5">
            <a:hlinkClick r:id="rId2" action="ppaction://hlinksldjump"/>
          </p:cNvPr>
          <p:cNvSpPr/>
          <p:nvPr/>
        </p:nvSpPr>
        <p:spPr>
          <a:xfrm>
            <a:off x="3352800" y="3276600"/>
            <a:ext cx="2819400" cy="1752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Back to Game Board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Inventions - 200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Name one industry that was created after the automobile was introduced.</a:t>
            </a:r>
            <a:endParaRPr lang="en-US" dirty="0"/>
          </a:p>
        </p:txBody>
      </p:sp>
      <p:sp>
        <p:nvSpPr>
          <p:cNvPr id="6" name="Rounded Rectangle 5">
            <a:hlinkClick r:id="rId2" action="ppaction://hlinksldjump"/>
          </p:cNvPr>
          <p:cNvSpPr/>
          <p:nvPr/>
        </p:nvSpPr>
        <p:spPr>
          <a:xfrm>
            <a:off x="3352800" y="3276600"/>
            <a:ext cx="2819400" cy="1752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Back to Game Board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Inventions - 300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Name one industry that was created after the automobile was introduced.</a:t>
            </a:r>
            <a:endParaRPr lang="en-US" dirty="0"/>
          </a:p>
        </p:txBody>
      </p:sp>
      <p:sp>
        <p:nvSpPr>
          <p:cNvPr id="6" name="Rounded Rectangle 5">
            <a:hlinkClick r:id="rId2" action="ppaction://hlinksldjump"/>
          </p:cNvPr>
          <p:cNvSpPr/>
          <p:nvPr/>
        </p:nvSpPr>
        <p:spPr>
          <a:xfrm>
            <a:off x="3352800" y="3276600"/>
            <a:ext cx="2819400" cy="1752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Back to Game Board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Inventions - 400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did radio affect Americans’ lives in the 1920s?</a:t>
            </a:r>
            <a:endParaRPr lang="en-US" dirty="0"/>
          </a:p>
        </p:txBody>
      </p:sp>
      <p:sp>
        <p:nvSpPr>
          <p:cNvPr id="5" name="Rounded Rectangle 4">
            <a:hlinkClick r:id="rId2" action="ppaction://hlinksldjump"/>
          </p:cNvPr>
          <p:cNvSpPr/>
          <p:nvPr/>
        </p:nvSpPr>
        <p:spPr>
          <a:xfrm>
            <a:off x="2362200" y="4572000"/>
            <a:ext cx="2286000" cy="1295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It brought a common culture to Americans.</a:t>
            </a:r>
            <a:endParaRPr lang="en-US" dirty="0"/>
          </a:p>
        </p:txBody>
      </p:sp>
      <p:sp>
        <p:nvSpPr>
          <p:cNvPr id="6" name="Rounded Rectangle 5">
            <a:hlinkClick r:id="rId3" action="ppaction://hlinksldjump"/>
          </p:cNvPr>
          <p:cNvSpPr/>
          <p:nvPr/>
        </p:nvSpPr>
        <p:spPr>
          <a:xfrm>
            <a:off x="5486400" y="4572000"/>
            <a:ext cx="2286000" cy="1295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All of these</a:t>
            </a:r>
            <a:endParaRPr lang="en-US" dirty="0"/>
          </a:p>
        </p:txBody>
      </p:sp>
      <p:sp>
        <p:nvSpPr>
          <p:cNvPr id="7" name="Rounded Rectangle 6">
            <a:hlinkClick r:id="rId2" action="ppaction://hlinksldjump"/>
          </p:cNvPr>
          <p:cNvSpPr/>
          <p:nvPr/>
        </p:nvSpPr>
        <p:spPr>
          <a:xfrm>
            <a:off x="2362200" y="3048000"/>
            <a:ext cx="2286000" cy="1295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It provided access to news.</a:t>
            </a:r>
            <a:endParaRPr lang="en-US" dirty="0"/>
          </a:p>
        </p:txBody>
      </p:sp>
      <p:sp>
        <p:nvSpPr>
          <p:cNvPr id="8" name="Rounded Rectangle 7">
            <a:hlinkClick r:id="rId2" action="ppaction://hlinksldjump"/>
          </p:cNvPr>
          <p:cNvSpPr/>
          <p:nvPr/>
        </p:nvSpPr>
        <p:spPr>
          <a:xfrm>
            <a:off x="5486400" y="3048000"/>
            <a:ext cx="2286000" cy="1295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It increased the attendance to sporting events.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1920s City Life -100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True or False?</a:t>
            </a:r>
          </a:p>
          <a:p>
            <a:pPr>
              <a:buNone/>
            </a:pPr>
            <a:r>
              <a:rPr lang="en-US" dirty="0" smtClean="0"/>
              <a:t>	After the war ended, Americans no longer wanted prohibition.</a:t>
            </a:r>
            <a:endParaRPr lang="en-US" dirty="0"/>
          </a:p>
        </p:txBody>
      </p:sp>
      <p:sp>
        <p:nvSpPr>
          <p:cNvPr id="6" name="Rounded Rectangle 5">
            <a:hlinkClick r:id="rId2" action="ppaction://hlinksldjump"/>
          </p:cNvPr>
          <p:cNvSpPr/>
          <p:nvPr/>
        </p:nvSpPr>
        <p:spPr>
          <a:xfrm>
            <a:off x="2286000" y="3886200"/>
            <a:ext cx="2286000" cy="1295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True</a:t>
            </a:r>
            <a:endParaRPr lang="en-US" dirty="0"/>
          </a:p>
        </p:txBody>
      </p:sp>
      <p:sp>
        <p:nvSpPr>
          <p:cNvPr id="7" name="Rounded Rectangle 6">
            <a:hlinkClick r:id="rId3" action="ppaction://hlinksldjump"/>
          </p:cNvPr>
          <p:cNvSpPr/>
          <p:nvPr/>
        </p:nvSpPr>
        <p:spPr>
          <a:xfrm>
            <a:off x="5410200" y="3886200"/>
            <a:ext cx="2286000" cy="1295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False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1920s City Life - 200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Which of the following statements about the Harlem Renaissance is NOT true.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Rounded Rectangle 3">
            <a:hlinkClick r:id="rId2" action="ppaction://hlinksldjump"/>
          </p:cNvPr>
          <p:cNvSpPr/>
          <p:nvPr/>
        </p:nvSpPr>
        <p:spPr>
          <a:xfrm>
            <a:off x="2362200" y="4572000"/>
            <a:ext cx="2286000" cy="1295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Harlem is a neighborhood in northern Chicago.</a:t>
            </a:r>
            <a:endParaRPr lang="en-US" dirty="0"/>
          </a:p>
        </p:txBody>
      </p:sp>
      <p:sp>
        <p:nvSpPr>
          <p:cNvPr id="5" name="Rounded Rectangle 4">
            <a:hlinkClick r:id="rId3" action="ppaction://hlinksldjump"/>
          </p:cNvPr>
          <p:cNvSpPr/>
          <p:nvPr/>
        </p:nvSpPr>
        <p:spPr>
          <a:xfrm>
            <a:off x="5486400" y="4572000"/>
            <a:ext cx="2286000" cy="1295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The Harlem Renaissance was an important part of the Roaring Twenties.</a:t>
            </a:r>
            <a:endParaRPr lang="en-US" dirty="0"/>
          </a:p>
        </p:txBody>
      </p:sp>
      <p:sp>
        <p:nvSpPr>
          <p:cNvPr id="6" name="Rounded Rectangle 5">
            <a:hlinkClick r:id="rId3" action="ppaction://hlinksldjump"/>
          </p:cNvPr>
          <p:cNvSpPr/>
          <p:nvPr/>
        </p:nvSpPr>
        <p:spPr>
          <a:xfrm>
            <a:off x="2362200" y="3048000"/>
            <a:ext cx="2286000" cy="1295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The 1920s was a time of great creativity for African American writers, musicians, and artists.</a:t>
            </a:r>
            <a:endParaRPr lang="en-US" dirty="0"/>
          </a:p>
        </p:txBody>
      </p:sp>
      <p:sp>
        <p:nvSpPr>
          <p:cNvPr id="7" name="Rounded Rectangle 6">
            <a:hlinkClick r:id="rId3" action="ppaction://hlinksldjump"/>
          </p:cNvPr>
          <p:cNvSpPr/>
          <p:nvPr/>
        </p:nvSpPr>
        <p:spPr>
          <a:xfrm>
            <a:off x="5486400" y="3048000"/>
            <a:ext cx="2286000" cy="1295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Many people visited Harlem clubs to see singers, dancers, and band leaders.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1920s City Life - 300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Which word is the French word for “rebirth”, and used to describe a time of great interest and activity in the arts?</a:t>
            </a:r>
            <a:endParaRPr lang="en-US" dirty="0"/>
          </a:p>
        </p:txBody>
      </p:sp>
      <p:sp>
        <p:nvSpPr>
          <p:cNvPr id="4" name="Rounded Rectangle 3">
            <a:hlinkClick r:id="rId2" action="ppaction://hlinksldjump"/>
          </p:cNvPr>
          <p:cNvSpPr/>
          <p:nvPr/>
        </p:nvSpPr>
        <p:spPr>
          <a:xfrm>
            <a:off x="2286000" y="4724400"/>
            <a:ext cx="2286000" cy="1295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Renaissance</a:t>
            </a:r>
            <a:endParaRPr lang="en-US" dirty="0"/>
          </a:p>
        </p:txBody>
      </p:sp>
      <p:sp>
        <p:nvSpPr>
          <p:cNvPr id="5" name="Rounded Rectangle 4">
            <a:hlinkClick r:id="rId3" action="ppaction://hlinksldjump"/>
          </p:cNvPr>
          <p:cNvSpPr/>
          <p:nvPr/>
        </p:nvSpPr>
        <p:spPr>
          <a:xfrm>
            <a:off x="5410200" y="4724400"/>
            <a:ext cx="2286000" cy="1371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Commercial Industry</a:t>
            </a:r>
            <a:endParaRPr lang="en-US" dirty="0"/>
          </a:p>
        </p:txBody>
      </p:sp>
      <p:sp>
        <p:nvSpPr>
          <p:cNvPr id="6" name="Rounded Rectangle 5">
            <a:hlinkClick r:id="rId3" action="ppaction://hlinksldjump"/>
          </p:cNvPr>
          <p:cNvSpPr/>
          <p:nvPr/>
        </p:nvSpPr>
        <p:spPr>
          <a:xfrm>
            <a:off x="2286000" y="3200400"/>
            <a:ext cx="2286000" cy="1295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Installment buying</a:t>
            </a:r>
            <a:endParaRPr lang="en-US" dirty="0"/>
          </a:p>
        </p:txBody>
      </p:sp>
      <p:sp>
        <p:nvSpPr>
          <p:cNvPr id="7" name="Rounded Rectangle 6">
            <a:hlinkClick r:id="rId3" action="ppaction://hlinksldjump"/>
          </p:cNvPr>
          <p:cNvSpPr/>
          <p:nvPr/>
        </p:nvSpPr>
        <p:spPr>
          <a:xfrm>
            <a:off x="5410200" y="3200400"/>
            <a:ext cx="2286000" cy="1295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Prohibition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1920s City Life - 400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True or False?</a:t>
            </a:r>
          </a:p>
          <a:p>
            <a:pPr>
              <a:buNone/>
            </a:pPr>
            <a:r>
              <a:rPr lang="en-US" dirty="0" smtClean="0"/>
              <a:t>	During the 1920s many people were moving away from the cities.</a:t>
            </a:r>
          </a:p>
          <a:p>
            <a:endParaRPr lang="en-US" dirty="0"/>
          </a:p>
        </p:txBody>
      </p:sp>
      <p:sp>
        <p:nvSpPr>
          <p:cNvPr id="6" name="Rounded Rectangle 5">
            <a:hlinkClick r:id="rId2" action="ppaction://hlinksldjump"/>
          </p:cNvPr>
          <p:cNvSpPr/>
          <p:nvPr/>
        </p:nvSpPr>
        <p:spPr>
          <a:xfrm>
            <a:off x="2286000" y="3810000"/>
            <a:ext cx="2286000" cy="1295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True</a:t>
            </a:r>
            <a:endParaRPr lang="en-US" dirty="0"/>
          </a:p>
        </p:txBody>
      </p:sp>
      <p:sp>
        <p:nvSpPr>
          <p:cNvPr id="7" name="Rounded Rectangle 6">
            <a:hlinkClick r:id="rId3" action="ppaction://hlinksldjump"/>
          </p:cNvPr>
          <p:cNvSpPr/>
          <p:nvPr/>
        </p:nvSpPr>
        <p:spPr>
          <a:xfrm>
            <a:off x="5410200" y="3810000"/>
            <a:ext cx="2286000" cy="1295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False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7 Review</a:t>
            </a:r>
            <a:endParaRPr lang="en-US" dirty="0"/>
          </a:p>
        </p:txBody>
      </p:sp>
      <p:sp>
        <p:nvSpPr>
          <p:cNvPr id="3" name="Rounded Rectangle 2"/>
          <p:cNvSpPr/>
          <p:nvPr/>
        </p:nvSpPr>
        <p:spPr>
          <a:xfrm>
            <a:off x="1066800" y="1447800"/>
            <a:ext cx="1447800" cy="838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Economic Prosperity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2667000" y="1447800"/>
            <a:ext cx="1447800" cy="838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1920s Hardships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4267200" y="1447800"/>
            <a:ext cx="1447800" cy="838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Inventions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5867400" y="1447800"/>
            <a:ext cx="1447800" cy="838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1920s City Life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7467600" y="1447800"/>
            <a:ext cx="1447800" cy="838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Roaring 20s</a:t>
            </a:r>
            <a:endParaRPr lang="en-US" dirty="0"/>
          </a:p>
        </p:txBody>
      </p:sp>
      <p:sp>
        <p:nvSpPr>
          <p:cNvPr id="8" name="Rounded Rectangle 7">
            <a:hlinkClick r:id="rId2" action="ppaction://hlinksldjump"/>
          </p:cNvPr>
          <p:cNvSpPr/>
          <p:nvPr/>
        </p:nvSpPr>
        <p:spPr>
          <a:xfrm>
            <a:off x="1066800" y="5715000"/>
            <a:ext cx="1447800" cy="838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400</a:t>
            </a:r>
            <a:endParaRPr lang="en-US" dirty="0"/>
          </a:p>
        </p:txBody>
      </p:sp>
      <p:sp>
        <p:nvSpPr>
          <p:cNvPr id="9" name="Rounded Rectangle 8">
            <a:hlinkClick r:id="rId3" action="ppaction://hlinksldjump"/>
          </p:cNvPr>
          <p:cNvSpPr/>
          <p:nvPr/>
        </p:nvSpPr>
        <p:spPr>
          <a:xfrm>
            <a:off x="1066800" y="4648200"/>
            <a:ext cx="1447800" cy="838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300</a:t>
            </a:r>
            <a:endParaRPr lang="en-US" dirty="0"/>
          </a:p>
        </p:txBody>
      </p:sp>
      <p:sp>
        <p:nvSpPr>
          <p:cNvPr id="10" name="Rounded Rectangle 9">
            <a:hlinkClick r:id="rId4" action="ppaction://hlinksldjump"/>
          </p:cNvPr>
          <p:cNvSpPr/>
          <p:nvPr/>
        </p:nvSpPr>
        <p:spPr>
          <a:xfrm>
            <a:off x="1066800" y="3581400"/>
            <a:ext cx="1447800" cy="838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200</a:t>
            </a:r>
            <a:endParaRPr lang="en-US" dirty="0"/>
          </a:p>
        </p:txBody>
      </p:sp>
      <p:sp>
        <p:nvSpPr>
          <p:cNvPr id="11" name="Rounded Rectangle 10">
            <a:hlinkClick r:id="rId5" action="ppaction://hlinksldjump"/>
          </p:cNvPr>
          <p:cNvSpPr/>
          <p:nvPr/>
        </p:nvSpPr>
        <p:spPr>
          <a:xfrm>
            <a:off x="1066800" y="2590800"/>
            <a:ext cx="1447800" cy="838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100</a:t>
            </a:r>
            <a:endParaRPr lang="en-US" dirty="0"/>
          </a:p>
        </p:txBody>
      </p:sp>
      <p:sp>
        <p:nvSpPr>
          <p:cNvPr id="13" name="Rounded Rectangle 12">
            <a:hlinkClick r:id="rId6" action="ppaction://hlinksldjump"/>
          </p:cNvPr>
          <p:cNvSpPr/>
          <p:nvPr/>
        </p:nvSpPr>
        <p:spPr>
          <a:xfrm>
            <a:off x="2667000" y="4648200"/>
            <a:ext cx="1447800" cy="838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300</a:t>
            </a:r>
            <a:endParaRPr lang="en-US" dirty="0"/>
          </a:p>
        </p:txBody>
      </p:sp>
      <p:sp>
        <p:nvSpPr>
          <p:cNvPr id="14" name="Rounded Rectangle 13">
            <a:hlinkClick r:id="rId7" action="ppaction://hlinksldjump"/>
          </p:cNvPr>
          <p:cNvSpPr/>
          <p:nvPr/>
        </p:nvSpPr>
        <p:spPr>
          <a:xfrm>
            <a:off x="2667000" y="3581400"/>
            <a:ext cx="1447800" cy="838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200</a:t>
            </a:r>
            <a:endParaRPr lang="en-US" dirty="0"/>
          </a:p>
        </p:txBody>
      </p:sp>
      <p:sp>
        <p:nvSpPr>
          <p:cNvPr id="15" name="Rounded Rectangle 14">
            <a:hlinkClick r:id="rId8" action="ppaction://hlinksldjump"/>
          </p:cNvPr>
          <p:cNvSpPr/>
          <p:nvPr/>
        </p:nvSpPr>
        <p:spPr>
          <a:xfrm>
            <a:off x="2667000" y="2590800"/>
            <a:ext cx="1447800" cy="838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100</a:t>
            </a:r>
            <a:endParaRPr lang="en-US" dirty="0"/>
          </a:p>
        </p:txBody>
      </p:sp>
      <p:sp>
        <p:nvSpPr>
          <p:cNvPr id="16" name="Rounded Rectangle 15">
            <a:hlinkClick r:id="rId9" action="ppaction://hlinksldjump"/>
          </p:cNvPr>
          <p:cNvSpPr/>
          <p:nvPr/>
        </p:nvSpPr>
        <p:spPr>
          <a:xfrm>
            <a:off x="4267200" y="5715000"/>
            <a:ext cx="1447800" cy="838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400</a:t>
            </a:r>
            <a:endParaRPr lang="en-US" dirty="0"/>
          </a:p>
        </p:txBody>
      </p:sp>
      <p:sp>
        <p:nvSpPr>
          <p:cNvPr id="17" name="Rounded Rectangle 16">
            <a:hlinkClick r:id="rId10" action="ppaction://hlinksldjump"/>
          </p:cNvPr>
          <p:cNvSpPr/>
          <p:nvPr/>
        </p:nvSpPr>
        <p:spPr>
          <a:xfrm>
            <a:off x="4267200" y="4648200"/>
            <a:ext cx="1447800" cy="838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300</a:t>
            </a:r>
            <a:endParaRPr lang="en-US" dirty="0"/>
          </a:p>
        </p:txBody>
      </p:sp>
      <p:sp>
        <p:nvSpPr>
          <p:cNvPr id="18" name="Rounded Rectangle 17">
            <a:hlinkClick r:id="rId11" action="ppaction://hlinksldjump"/>
          </p:cNvPr>
          <p:cNvSpPr/>
          <p:nvPr/>
        </p:nvSpPr>
        <p:spPr>
          <a:xfrm>
            <a:off x="4267200" y="3581400"/>
            <a:ext cx="1447800" cy="838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200</a:t>
            </a:r>
            <a:endParaRPr lang="en-US" dirty="0"/>
          </a:p>
        </p:txBody>
      </p:sp>
      <p:sp>
        <p:nvSpPr>
          <p:cNvPr id="19" name="Rounded Rectangle 18">
            <a:hlinkClick r:id="rId12" action="ppaction://hlinksldjump"/>
          </p:cNvPr>
          <p:cNvSpPr/>
          <p:nvPr/>
        </p:nvSpPr>
        <p:spPr>
          <a:xfrm>
            <a:off x="4267200" y="2590800"/>
            <a:ext cx="1447800" cy="838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100</a:t>
            </a:r>
            <a:endParaRPr lang="en-US" dirty="0"/>
          </a:p>
        </p:txBody>
      </p:sp>
      <p:sp>
        <p:nvSpPr>
          <p:cNvPr id="20" name="Rounded Rectangle 19">
            <a:hlinkClick r:id="rId13" action="ppaction://hlinksldjump"/>
          </p:cNvPr>
          <p:cNvSpPr/>
          <p:nvPr/>
        </p:nvSpPr>
        <p:spPr>
          <a:xfrm>
            <a:off x="5867400" y="5715000"/>
            <a:ext cx="1447800" cy="838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400</a:t>
            </a:r>
            <a:endParaRPr lang="en-US" dirty="0"/>
          </a:p>
        </p:txBody>
      </p:sp>
      <p:sp>
        <p:nvSpPr>
          <p:cNvPr id="21" name="Rounded Rectangle 20">
            <a:hlinkClick r:id="rId14" action="ppaction://hlinksldjump"/>
          </p:cNvPr>
          <p:cNvSpPr/>
          <p:nvPr/>
        </p:nvSpPr>
        <p:spPr>
          <a:xfrm>
            <a:off x="5867400" y="4648200"/>
            <a:ext cx="1447800" cy="838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300</a:t>
            </a:r>
            <a:endParaRPr lang="en-US" dirty="0"/>
          </a:p>
        </p:txBody>
      </p:sp>
      <p:sp>
        <p:nvSpPr>
          <p:cNvPr id="22" name="Rounded Rectangle 21">
            <a:hlinkClick r:id="rId15" action="ppaction://hlinksldjump"/>
          </p:cNvPr>
          <p:cNvSpPr/>
          <p:nvPr/>
        </p:nvSpPr>
        <p:spPr>
          <a:xfrm>
            <a:off x="5867400" y="3581400"/>
            <a:ext cx="1447800" cy="838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200</a:t>
            </a:r>
            <a:endParaRPr lang="en-US" dirty="0"/>
          </a:p>
        </p:txBody>
      </p:sp>
      <p:sp>
        <p:nvSpPr>
          <p:cNvPr id="23" name="Rounded Rectangle 22">
            <a:hlinkClick r:id="rId16" action="ppaction://hlinksldjump"/>
          </p:cNvPr>
          <p:cNvSpPr/>
          <p:nvPr/>
        </p:nvSpPr>
        <p:spPr>
          <a:xfrm>
            <a:off x="5867400" y="2590800"/>
            <a:ext cx="1447800" cy="838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100</a:t>
            </a:r>
            <a:endParaRPr lang="en-US" dirty="0"/>
          </a:p>
        </p:txBody>
      </p:sp>
      <p:sp>
        <p:nvSpPr>
          <p:cNvPr id="26" name="Rounded Rectangle 25">
            <a:hlinkClick r:id="rId17" action="ppaction://hlinksldjump"/>
          </p:cNvPr>
          <p:cNvSpPr/>
          <p:nvPr/>
        </p:nvSpPr>
        <p:spPr>
          <a:xfrm>
            <a:off x="7467600" y="3581400"/>
            <a:ext cx="1447800" cy="838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200</a:t>
            </a:r>
            <a:endParaRPr lang="en-US" dirty="0"/>
          </a:p>
        </p:txBody>
      </p:sp>
      <p:sp>
        <p:nvSpPr>
          <p:cNvPr id="27" name="Rounded Rectangle 26">
            <a:hlinkClick r:id="rId18" action="ppaction://hlinksldjump"/>
          </p:cNvPr>
          <p:cNvSpPr/>
          <p:nvPr/>
        </p:nvSpPr>
        <p:spPr>
          <a:xfrm>
            <a:off x="7467600" y="2590800"/>
            <a:ext cx="1447800" cy="838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100</a:t>
            </a:r>
            <a:endParaRPr lang="en-US" dirty="0"/>
          </a:p>
        </p:txBody>
      </p:sp>
      <p:sp>
        <p:nvSpPr>
          <p:cNvPr id="28" name="Rounded Rectangle 27">
            <a:hlinkClick r:id="rId19" action="ppaction://hlinksldjump"/>
          </p:cNvPr>
          <p:cNvSpPr/>
          <p:nvPr/>
        </p:nvSpPr>
        <p:spPr>
          <a:xfrm>
            <a:off x="7620000" y="457200"/>
            <a:ext cx="9144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Final Jeopardy</a:t>
            </a:r>
            <a:endParaRPr lang="en-US" sz="1400" dirty="0"/>
          </a:p>
        </p:txBody>
      </p:sp>
      <p:sp>
        <p:nvSpPr>
          <p:cNvPr id="29" name="Rounded Rectangle 28">
            <a:hlinkClick r:id="rId20" action="ppaction://hlinksldjump"/>
          </p:cNvPr>
          <p:cNvSpPr/>
          <p:nvPr/>
        </p:nvSpPr>
        <p:spPr>
          <a:xfrm>
            <a:off x="7467600" y="4648200"/>
            <a:ext cx="1447800" cy="838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300</a:t>
            </a:r>
            <a:endParaRPr lang="en-US" dirty="0"/>
          </a:p>
        </p:txBody>
      </p:sp>
      <p:sp>
        <p:nvSpPr>
          <p:cNvPr id="30" name="Rounded Rectangle 29">
            <a:hlinkClick r:id="rId21" action="ppaction://hlinksldjump"/>
          </p:cNvPr>
          <p:cNvSpPr/>
          <p:nvPr/>
        </p:nvSpPr>
        <p:spPr>
          <a:xfrm>
            <a:off x="7467600" y="5715000"/>
            <a:ext cx="1447800" cy="838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400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Roaring 20s -100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Who was famous for his plain but vivid writing style?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Rounded Rectangle 3">
            <a:hlinkClick r:id="rId2" action="ppaction://hlinksldjump"/>
          </p:cNvPr>
          <p:cNvSpPr/>
          <p:nvPr/>
        </p:nvSpPr>
        <p:spPr>
          <a:xfrm>
            <a:off x="2286000" y="4724400"/>
            <a:ext cx="2286000" cy="1295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Sinclair Lewis</a:t>
            </a:r>
            <a:endParaRPr lang="en-US" dirty="0"/>
          </a:p>
        </p:txBody>
      </p:sp>
      <p:sp>
        <p:nvSpPr>
          <p:cNvPr id="5" name="Rounded Rectangle 4">
            <a:hlinkClick r:id="rId2" action="ppaction://hlinksldjump"/>
          </p:cNvPr>
          <p:cNvSpPr/>
          <p:nvPr/>
        </p:nvSpPr>
        <p:spPr>
          <a:xfrm>
            <a:off x="5410200" y="4724400"/>
            <a:ext cx="2286000" cy="1371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F. Scott Fitzgerald</a:t>
            </a:r>
            <a:endParaRPr lang="en-US" dirty="0"/>
          </a:p>
        </p:txBody>
      </p:sp>
      <p:sp>
        <p:nvSpPr>
          <p:cNvPr id="6" name="Rounded Rectangle 5">
            <a:hlinkClick r:id="rId2" action="ppaction://hlinksldjump"/>
          </p:cNvPr>
          <p:cNvSpPr/>
          <p:nvPr/>
        </p:nvSpPr>
        <p:spPr>
          <a:xfrm>
            <a:off x="2286000" y="3200400"/>
            <a:ext cx="2286000" cy="1295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Langston Hughes</a:t>
            </a:r>
            <a:endParaRPr lang="en-US" dirty="0"/>
          </a:p>
        </p:txBody>
      </p:sp>
      <p:sp>
        <p:nvSpPr>
          <p:cNvPr id="7" name="Rounded Rectangle 6">
            <a:hlinkClick r:id="rId3" action="ppaction://hlinksldjump"/>
          </p:cNvPr>
          <p:cNvSpPr/>
          <p:nvPr/>
        </p:nvSpPr>
        <p:spPr>
          <a:xfrm>
            <a:off x="5410200" y="3200400"/>
            <a:ext cx="2286000" cy="1295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Ernest Hemingway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Roaring 20s - 200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Who was famous for successfully flying from New York to Paris</a:t>
            </a:r>
          </a:p>
          <a:p>
            <a:endParaRPr lang="en-US" dirty="0"/>
          </a:p>
        </p:txBody>
      </p:sp>
      <p:sp>
        <p:nvSpPr>
          <p:cNvPr id="4" name="Rounded Rectangle 3">
            <a:hlinkClick r:id="rId2" action="ppaction://hlinksldjump"/>
          </p:cNvPr>
          <p:cNvSpPr/>
          <p:nvPr/>
        </p:nvSpPr>
        <p:spPr>
          <a:xfrm>
            <a:off x="2286000" y="4724400"/>
            <a:ext cx="2286000" cy="1295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Billie Holiday</a:t>
            </a:r>
            <a:endParaRPr lang="en-US" dirty="0"/>
          </a:p>
        </p:txBody>
      </p:sp>
      <p:sp>
        <p:nvSpPr>
          <p:cNvPr id="5" name="Rounded Rectangle 4">
            <a:hlinkClick r:id="rId2" action="ppaction://hlinksldjump"/>
          </p:cNvPr>
          <p:cNvSpPr/>
          <p:nvPr/>
        </p:nvSpPr>
        <p:spPr>
          <a:xfrm>
            <a:off x="5410200" y="4724400"/>
            <a:ext cx="2286000" cy="1371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Al Capone</a:t>
            </a:r>
            <a:endParaRPr lang="en-US" dirty="0"/>
          </a:p>
        </p:txBody>
      </p:sp>
      <p:sp>
        <p:nvSpPr>
          <p:cNvPr id="6" name="Rounded Rectangle 5">
            <a:hlinkClick r:id="rId2" action="ppaction://hlinksldjump"/>
          </p:cNvPr>
          <p:cNvSpPr/>
          <p:nvPr/>
        </p:nvSpPr>
        <p:spPr>
          <a:xfrm>
            <a:off x="2286000" y="3200400"/>
            <a:ext cx="2286000" cy="1295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Amelia Earhart</a:t>
            </a:r>
            <a:endParaRPr lang="en-US" dirty="0"/>
          </a:p>
        </p:txBody>
      </p:sp>
      <p:sp>
        <p:nvSpPr>
          <p:cNvPr id="7" name="Rounded Rectangle 6">
            <a:hlinkClick r:id="rId3" action="ppaction://hlinksldjump"/>
          </p:cNvPr>
          <p:cNvSpPr/>
          <p:nvPr/>
        </p:nvSpPr>
        <p:spPr>
          <a:xfrm>
            <a:off x="5410200" y="3200400"/>
            <a:ext cx="2286000" cy="1295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Charles Lindbergh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Roaring 20s - 300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Who was famous for creating a high-end fashion empire?</a:t>
            </a:r>
          </a:p>
          <a:p>
            <a:endParaRPr lang="en-US" dirty="0"/>
          </a:p>
        </p:txBody>
      </p:sp>
      <p:sp>
        <p:nvSpPr>
          <p:cNvPr id="4" name="Rounded Rectangle 3">
            <a:hlinkClick r:id="rId2" action="ppaction://hlinksldjump"/>
          </p:cNvPr>
          <p:cNvSpPr/>
          <p:nvPr/>
        </p:nvSpPr>
        <p:spPr>
          <a:xfrm>
            <a:off x="2286000" y="4724400"/>
            <a:ext cx="2286000" cy="1295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Georgia O’Keeffe</a:t>
            </a:r>
            <a:endParaRPr lang="en-US" dirty="0"/>
          </a:p>
        </p:txBody>
      </p:sp>
      <p:sp>
        <p:nvSpPr>
          <p:cNvPr id="5" name="Rounded Rectangle 4">
            <a:hlinkClick r:id="rId2" action="ppaction://hlinksldjump"/>
          </p:cNvPr>
          <p:cNvSpPr/>
          <p:nvPr/>
        </p:nvSpPr>
        <p:spPr>
          <a:xfrm>
            <a:off x="5410200" y="4724400"/>
            <a:ext cx="2286000" cy="1371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Louis Armstrong</a:t>
            </a:r>
            <a:endParaRPr lang="en-US" dirty="0"/>
          </a:p>
        </p:txBody>
      </p:sp>
      <p:sp>
        <p:nvSpPr>
          <p:cNvPr id="6" name="Rounded Rectangle 5">
            <a:hlinkClick r:id="rId2" action="ppaction://hlinksldjump"/>
          </p:cNvPr>
          <p:cNvSpPr/>
          <p:nvPr/>
        </p:nvSpPr>
        <p:spPr>
          <a:xfrm>
            <a:off x="2286000" y="3200400"/>
            <a:ext cx="2286000" cy="1295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Billie Holiday</a:t>
            </a:r>
            <a:endParaRPr lang="en-US" dirty="0"/>
          </a:p>
        </p:txBody>
      </p:sp>
      <p:sp>
        <p:nvSpPr>
          <p:cNvPr id="7" name="Rounded Rectangle 6">
            <a:hlinkClick r:id="rId3" action="ppaction://hlinksldjump"/>
          </p:cNvPr>
          <p:cNvSpPr/>
          <p:nvPr/>
        </p:nvSpPr>
        <p:spPr>
          <a:xfrm>
            <a:off x="5410200" y="3200400"/>
            <a:ext cx="2286000" cy="1295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Coco Chanel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Roaring 20s - 400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Who were two of the decades most popular composers?</a:t>
            </a:r>
          </a:p>
          <a:p>
            <a:endParaRPr lang="en-US" dirty="0"/>
          </a:p>
        </p:txBody>
      </p:sp>
      <p:sp>
        <p:nvSpPr>
          <p:cNvPr id="4" name="Rounded Rectangle 3">
            <a:hlinkClick r:id="rId2" action="ppaction://hlinksldjump"/>
          </p:cNvPr>
          <p:cNvSpPr/>
          <p:nvPr/>
        </p:nvSpPr>
        <p:spPr>
          <a:xfrm>
            <a:off x="2286000" y="4724400"/>
            <a:ext cx="2286000" cy="1295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The Robinsons</a:t>
            </a:r>
            <a:endParaRPr lang="en-US" dirty="0"/>
          </a:p>
        </p:txBody>
      </p:sp>
      <p:sp>
        <p:nvSpPr>
          <p:cNvPr id="5" name="Rounded Rectangle 4">
            <a:hlinkClick r:id="rId2" action="ppaction://hlinksldjump"/>
          </p:cNvPr>
          <p:cNvSpPr/>
          <p:nvPr/>
        </p:nvSpPr>
        <p:spPr>
          <a:xfrm>
            <a:off x="5410200" y="4724400"/>
            <a:ext cx="2286000" cy="1371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The Holidays</a:t>
            </a:r>
            <a:endParaRPr lang="en-US" dirty="0"/>
          </a:p>
        </p:txBody>
      </p:sp>
      <p:sp>
        <p:nvSpPr>
          <p:cNvPr id="6" name="Rounded Rectangle 5">
            <a:hlinkClick r:id="rId3" action="ppaction://hlinksldjump"/>
          </p:cNvPr>
          <p:cNvSpPr/>
          <p:nvPr/>
        </p:nvSpPr>
        <p:spPr>
          <a:xfrm>
            <a:off x="2286000" y="3200400"/>
            <a:ext cx="2286000" cy="1295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The </a:t>
            </a:r>
            <a:r>
              <a:rPr lang="en-US" dirty="0" err="1" smtClean="0"/>
              <a:t>Gershwins</a:t>
            </a:r>
            <a:endParaRPr lang="en-US" dirty="0"/>
          </a:p>
        </p:txBody>
      </p:sp>
      <p:sp>
        <p:nvSpPr>
          <p:cNvPr id="7" name="Rounded Rectangle 6">
            <a:hlinkClick r:id="rId2" action="ppaction://hlinksldjump"/>
          </p:cNvPr>
          <p:cNvSpPr/>
          <p:nvPr/>
        </p:nvSpPr>
        <p:spPr>
          <a:xfrm>
            <a:off x="5410200" y="3200400"/>
            <a:ext cx="2286000" cy="1295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The </a:t>
            </a:r>
            <a:r>
              <a:rPr lang="en-US" dirty="0" err="1" smtClean="0"/>
              <a:t>Hemingways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Jeopardy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Who was famous for starring in numerous silent films in the 1920s?</a:t>
            </a:r>
            <a:endParaRPr lang="en-US" dirty="0"/>
          </a:p>
        </p:txBody>
      </p:sp>
      <p:sp>
        <p:nvSpPr>
          <p:cNvPr id="4" name="Rounded Rectangle 3">
            <a:hlinkClick r:id="rId2" action="ppaction://hlinksldjump"/>
          </p:cNvPr>
          <p:cNvSpPr/>
          <p:nvPr/>
        </p:nvSpPr>
        <p:spPr>
          <a:xfrm>
            <a:off x="3886200" y="3429000"/>
            <a:ext cx="2286000" cy="15240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Return to Game Board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Yea </a:t>
            </a:r>
            <a:r>
              <a:rPr lang="en-US" dirty="0" err="1" smtClean="0">
                <a:sym typeface="Wingdings"/>
              </a:rPr>
              <a:t></a:t>
            </a:r>
            <a:r>
              <a:rPr lang="en-US" dirty="0" smtClean="0">
                <a:sym typeface="Wingdings"/>
              </a:rPr>
              <a:t> Correct!</a:t>
            </a:r>
            <a:endParaRPr lang="en-US" dirty="0"/>
          </a:p>
        </p:txBody>
      </p:sp>
      <p:sp>
        <p:nvSpPr>
          <p:cNvPr id="3" name="Rounded Rectangle 2">
            <a:hlinkClick r:id="rId2" action="ppaction://hlinksldjump"/>
          </p:cNvPr>
          <p:cNvSpPr/>
          <p:nvPr/>
        </p:nvSpPr>
        <p:spPr>
          <a:xfrm>
            <a:off x="3429000" y="2438400"/>
            <a:ext cx="3200400" cy="19812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Return to Game Board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Sorry </a:t>
            </a:r>
            <a:r>
              <a:rPr lang="en-US" dirty="0" err="1" smtClean="0">
                <a:sym typeface="Wingdings"/>
              </a:rPr>
              <a:t></a:t>
            </a:r>
            <a:r>
              <a:rPr lang="en-US" dirty="0" smtClean="0">
                <a:sym typeface="Wingdings"/>
              </a:rPr>
              <a:t> Incorrect!</a:t>
            </a:r>
            <a:endParaRPr lang="en-US" dirty="0"/>
          </a:p>
        </p:txBody>
      </p:sp>
      <p:sp>
        <p:nvSpPr>
          <p:cNvPr id="3" name="Rounded Rectangle 2">
            <a:hlinkClick r:id="" action="ppaction://hlinkshowjump?jump=lastslideviewed"/>
          </p:cNvPr>
          <p:cNvSpPr/>
          <p:nvPr/>
        </p:nvSpPr>
        <p:spPr>
          <a:xfrm>
            <a:off x="3429000" y="2438400"/>
            <a:ext cx="3200400" cy="19812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Return to Question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Economic Prosperity- 100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did the sale of consumer goods increase after World War II?</a:t>
            </a:r>
            <a:endParaRPr lang="en-US" dirty="0"/>
          </a:p>
        </p:txBody>
      </p:sp>
      <p:sp>
        <p:nvSpPr>
          <p:cNvPr id="5" name="Rounded Rectangle 4">
            <a:hlinkClick r:id="rId2" action="ppaction://hlinksldjump"/>
          </p:cNvPr>
          <p:cNvSpPr/>
          <p:nvPr/>
        </p:nvSpPr>
        <p:spPr>
          <a:xfrm>
            <a:off x="2286000" y="2895600"/>
            <a:ext cx="2286000" cy="1295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People no longer wanted to make sacrifices after the war ended.</a:t>
            </a:r>
            <a:endParaRPr lang="en-US" dirty="0"/>
          </a:p>
        </p:txBody>
      </p:sp>
      <p:sp>
        <p:nvSpPr>
          <p:cNvPr id="6" name="Rounded Rectangle 5">
            <a:hlinkClick r:id="rId2" action="ppaction://hlinksldjump"/>
          </p:cNvPr>
          <p:cNvSpPr/>
          <p:nvPr/>
        </p:nvSpPr>
        <p:spPr>
          <a:xfrm>
            <a:off x="5410200" y="2895600"/>
            <a:ext cx="2286000" cy="1295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Factories returned to producing consumer goods.</a:t>
            </a:r>
            <a:endParaRPr lang="en-US" dirty="0"/>
          </a:p>
        </p:txBody>
      </p:sp>
      <p:sp>
        <p:nvSpPr>
          <p:cNvPr id="8" name="Rounded Rectangle 7">
            <a:hlinkClick r:id="rId2" action="ppaction://hlinksldjump"/>
          </p:cNvPr>
          <p:cNvSpPr/>
          <p:nvPr/>
        </p:nvSpPr>
        <p:spPr>
          <a:xfrm>
            <a:off x="2286000" y="4419600"/>
            <a:ext cx="2286000" cy="1295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Installment buying enabled people to buy goods without paying the whole price at once.</a:t>
            </a:r>
            <a:endParaRPr lang="en-US" dirty="0"/>
          </a:p>
        </p:txBody>
      </p:sp>
      <p:sp>
        <p:nvSpPr>
          <p:cNvPr id="9" name="Rounded Rectangle 8">
            <a:hlinkClick r:id="rId3" action="ppaction://hlinksldjump"/>
          </p:cNvPr>
          <p:cNvSpPr/>
          <p:nvPr/>
        </p:nvSpPr>
        <p:spPr>
          <a:xfrm>
            <a:off x="5410200" y="4419600"/>
            <a:ext cx="2286000" cy="1295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All of the above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Economic Prosperity- 200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did tariffs do?</a:t>
            </a:r>
            <a:endParaRPr lang="en-US" dirty="0"/>
          </a:p>
        </p:txBody>
      </p:sp>
      <p:sp>
        <p:nvSpPr>
          <p:cNvPr id="4" name="Rounded Rectangle 3">
            <a:hlinkClick r:id="rId2" action="ppaction://hlinksldjump"/>
          </p:cNvPr>
          <p:cNvSpPr/>
          <p:nvPr/>
        </p:nvSpPr>
        <p:spPr>
          <a:xfrm>
            <a:off x="2286000" y="4267200"/>
            <a:ext cx="2286000" cy="1295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Decreased prices of products from other countries.</a:t>
            </a:r>
            <a:endParaRPr lang="en-US" dirty="0"/>
          </a:p>
        </p:txBody>
      </p:sp>
      <p:sp>
        <p:nvSpPr>
          <p:cNvPr id="5" name="Rounded Rectangle 4">
            <a:hlinkClick r:id="rId2" action="ppaction://hlinksldjump"/>
          </p:cNvPr>
          <p:cNvSpPr/>
          <p:nvPr/>
        </p:nvSpPr>
        <p:spPr>
          <a:xfrm>
            <a:off x="5410200" y="4267200"/>
            <a:ext cx="2286000" cy="1295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Increased prices of products made in the United States.</a:t>
            </a:r>
            <a:endParaRPr lang="en-US" dirty="0"/>
          </a:p>
        </p:txBody>
      </p:sp>
      <p:sp>
        <p:nvSpPr>
          <p:cNvPr id="6" name="Rounded Rectangle 5">
            <a:hlinkClick r:id="rId3" action="ppaction://hlinksldjump"/>
          </p:cNvPr>
          <p:cNvSpPr/>
          <p:nvPr/>
        </p:nvSpPr>
        <p:spPr>
          <a:xfrm>
            <a:off x="2286000" y="2743200"/>
            <a:ext cx="2286000" cy="1295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Increased prices of products from other countries.</a:t>
            </a:r>
            <a:endParaRPr lang="en-US" dirty="0"/>
          </a:p>
        </p:txBody>
      </p:sp>
      <p:sp>
        <p:nvSpPr>
          <p:cNvPr id="7" name="Rounded Rectangle 6">
            <a:hlinkClick r:id="rId2" action="ppaction://hlinksldjump"/>
          </p:cNvPr>
          <p:cNvSpPr/>
          <p:nvPr/>
        </p:nvSpPr>
        <p:spPr>
          <a:xfrm>
            <a:off x="5410200" y="2743200"/>
            <a:ext cx="2286000" cy="1295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Did not help boost the United States economy.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Economic Prosperity- 300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an industry that is run to make a profit?</a:t>
            </a:r>
            <a:endParaRPr lang="en-US" dirty="0"/>
          </a:p>
        </p:txBody>
      </p:sp>
      <p:sp>
        <p:nvSpPr>
          <p:cNvPr id="4" name="Rounded Rectangle 3">
            <a:hlinkClick r:id="rId2" action="ppaction://hlinksldjump"/>
          </p:cNvPr>
          <p:cNvSpPr/>
          <p:nvPr/>
        </p:nvSpPr>
        <p:spPr>
          <a:xfrm>
            <a:off x="2362200" y="4419600"/>
            <a:ext cx="2286000" cy="1295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Commercial Industry</a:t>
            </a:r>
            <a:endParaRPr lang="en-US" dirty="0"/>
          </a:p>
        </p:txBody>
      </p:sp>
      <p:sp>
        <p:nvSpPr>
          <p:cNvPr id="5" name="Rounded Rectangle 4">
            <a:hlinkClick r:id="rId3" action="ppaction://hlinksldjump"/>
          </p:cNvPr>
          <p:cNvSpPr/>
          <p:nvPr/>
        </p:nvSpPr>
        <p:spPr>
          <a:xfrm>
            <a:off x="5486400" y="4419600"/>
            <a:ext cx="2286000" cy="1295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Renaissance</a:t>
            </a:r>
            <a:endParaRPr lang="en-US" dirty="0"/>
          </a:p>
        </p:txBody>
      </p:sp>
      <p:sp>
        <p:nvSpPr>
          <p:cNvPr id="6" name="Rounded Rectangle 5">
            <a:hlinkClick r:id="rId3" action="ppaction://hlinksldjump"/>
          </p:cNvPr>
          <p:cNvSpPr/>
          <p:nvPr/>
        </p:nvSpPr>
        <p:spPr>
          <a:xfrm>
            <a:off x="2362200" y="2895600"/>
            <a:ext cx="2286000" cy="1295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Installment buying</a:t>
            </a:r>
            <a:endParaRPr lang="en-US" dirty="0"/>
          </a:p>
        </p:txBody>
      </p:sp>
      <p:sp>
        <p:nvSpPr>
          <p:cNvPr id="7" name="Rounded Rectangle 6">
            <a:hlinkClick r:id="rId3" action="ppaction://hlinksldjump"/>
          </p:cNvPr>
          <p:cNvSpPr/>
          <p:nvPr/>
        </p:nvSpPr>
        <p:spPr>
          <a:xfrm>
            <a:off x="5486400" y="2895600"/>
            <a:ext cx="2286000" cy="1295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Suburb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Economic Prosperity- 400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a method of purchasing items that allows people to make payments each month until the item is paid for.</a:t>
            </a:r>
            <a:endParaRPr lang="en-US" dirty="0"/>
          </a:p>
        </p:txBody>
      </p:sp>
      <p:sp>
        <p:nvSpPr>
          <p:cNvPr id="8" name="Rounded Rectangle 7">
            <a:hlinkClick r:id="rId2" action="ppaction://hlinksldjump"/>
          </p:cNvPr>
          <p:cNvSpPr/>
          <p:nvPr/>
        </p:nvSpPr>
        <p:spPr>
          <a:xfrm>
            <a:off x="2362200" y="4876800"/>
            <a:ext cx="2286000" cy="1295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Commercial Industry</a:t>
            </a:r>
            <a:endParaRPr lang="en-US" dirty="0"/>
          </a:p>
        </p:txBody>
      </p:sp>
      <p:sp>
        <p:nvSpPr>
          <p:cNvPr id="9" name="Rounded Rectangle 8">
            <a:hlinkClick r:id="rId2" action="ppaction://hlinksldjump"/>
          </p:cNvPr>
          <p:cNvSpPr/>
          <p:nvPr/>
        </p:nvSpPr>
        <p:spPr>
          <a:xfrm>
            <a:off x="5486400" y="4876800"/>
            <a:ext cx="2286000" cy="1295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Renaissance</a:t>
            </a:r>
            <a:endParaRPr lang="en-US" dirty="0"/>
          </a:p>
        </p:txBody>
      </p:sp>
      <p:sp>
        <p:nvSpPr>
          <p:cNvPr id="10" name="Rounded Rectangle 9">
            <a:hlinkClick r:id="rId3" action="ppaction://hlinksldjump"/>
          </p:cNvPr>
          <p:cNvSpPr/>
          <p:nvPr/>
        </p:nvSpPr>
        <p:spPr>
          <a:xfrm>
            <a:off x="2362200" y="3352800"/>
            <a:ext cx="2286000" cy="1295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Installment buying</a:t>
            </a:r>
            <a:endParaRPr lang="en-US" dirty="0"/>
          </a:p>
        </p:txBody>
      </p:sp>
      <p:sp>
        <p:nvSpPr>
          <p:cNvPr id="11" name="Rounded Rectangle 10">
            <a:hlinkClick r:id="rId2" action="ppaction://hlinksldjump"/>
          </p:cNvPr>
          <p:cNvSpPr/>
          <p:nvPr/>
        </p:nvSpPr>
        <p:spPr>
          <a:xfrm>
            <a:off x="5486400" y="3352800"/>
            <a:ext cx="2286000" cy="1295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Suburb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1920s Hardships- 100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United States famers experienced difficulties during the 1920s because - 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Rounded Rectangle 3">
            <a:hlinkClick r:id="rId2" action="ppaction://hlinksldjump"/>
          </p:cNvPr>
          <p:cNvSpPr/>
          <p:nvPr/>
        </p:nvSpPr>
        <p:spPr>
          <a:xfrm>
            <a:off x="2209800" y="4648200"/>
            <a:ext cx="2286000" cy="1295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They could not keep up with the increasing demand</a:t>
            </a:r>
            <a:endParaRPr lang="en-US" dirty="0"/>
          </a:p>
        </p:txBody>
      </p:sp>
      <p:sp>
        <p:nvSpPr>
          <p:cNvPr id="5" name="Rounded Rectangle 4">
            <a:hlinkClick r:id="rId2" action="ppaction://hlinksldjump"/>
          </p:cNvPr>
          <p:cNvSpPr/>
          <p:nvPr/>
        </p:nvSpPr>
        <p:spPr>
          <a:xfrm>
            <a:off x="5334000" y="4648200"/>
            <a:ext cx="2286000" cy="1295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There was a drought</a:t>
            </a:r>
            <a:endParaRPr lang="en-US" dirty="0"/>
          </a:p>
        </p:txBody>
      </p:sp>
      <p:sp>
        <p:nvSpPr>
          <p:cNvPr id="6" name="Rounded Rectangle 5">
            <a:hlinkClick r:id="rId2" action="ppaction://hlinksldjump"/>
          </p:cNvPr>
          <p:cNvSpPr/>
          <p:nvPr/>
        </p:nvSpPr>
        <p:spPr>
          <a:xfrm>
            <a:off x="2209800" y="3124200"/>
            <a:ext cx="2286000" cy="1295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The Allies demanded more food than farmers could grow</a:t>
            </a:r>
            <a:endParaRPr lang="en-US" dirty="0"/>
          </a:p>
        </p:txBody>
      </p:sp>
      <p:sp>
        <p:nvSpPr>
          <p:cNvPr id="7" name="Rounded Rectangle 6">
            <a:hlinkClick r:id="rId3" action="ppaction://hlinksldjump"/>
          </p:cNvPr>
          <p:cNvSpPr/>
          <p:nvPr/>
        </p:nvSpPr>
        <p:spPr>
          <a:xfrm>
            <a:off x="5334000" y="3124200"/>
            <a:ext cx="2286000" cy="1295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After the war ended, the demand for farm goods decreased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158</TotalTime>
  <Words>602</Words>
  <Application>Microsoft Office PowerPoint</Application>
  <PresentationFormat>On-screen Show (4:3)</PresentationFormat>
  <Paragraphs>136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Solstice</vt:lpstr>
      <vt:lpstr>Chapter 7 Test</vt:lpstr>
      <vt:lpstr>Chapter 7 Review</vt:lpstr>
      <vt:lpstr>Yea  Correct!</vt:lpstr>
      <vt:lpstr>Sorry  Incorrect!</vt:lpstr>
      <vt:lpstr>Economic Prosperity- 100</vt:lpstr>
      <vt:lpstr>Economic Prosperity- 200</vt:lpstr>
      <vt:lpstr>Economic Prosperity- 300</vt:lpstr>
      <vt:lpstr>Economic Prosperity- 400</vt:lpstr>
      <vt:lpstr>1920s Hardships- 100</vt:lpstr>
      <vt:lpstr>1920s Hardships- 200</vt:lpstr>
      <vt:lpstr>1920s Hardships- 300</vt:lpstr>
      <vt:lpstr>Inventions -100</vt:lpstr>
      <vt:lpstr>Inventions - 200</vt:lpstr>
      <vt:lpstr>Inventions - 300</vt:lpstr>
      <vt:lpstr>Inventions - 400</vt:lpstr>
      <vt:lpstr>1920s City Life -100</vt:lpstr>
      <vt:lpstr>1920s City Life - 200</vt:lpstr>
      <vt:lpstr>1920s City Life - 300</vt:lpstr>
      <vt:lpstr>1920s City Life - 400</vt:lpstr>
      <vt:lpstr>Roaring 20s -100</vt:lpstr>
      <vt:lpstr>Roaring 20s - 200</vt:lpstr>
      <vt:lpstr>Roaring 20s - 300</vt:lpstr>
      <vt:lpstr>Roaring 20s - 400</vt:lpstr>
      <vt:lpstr>Final Jeopardy</vt:lpstr>
    </vt:vector>
  </TitlesOfParts>
  <Company>Dunlap School District 323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6 Test</dc:title>
  <dc:creator>clwooden</dc:creator>
  <cp:lastModifiedBy>dlbegner</cp:lastModifiedBy>
  <cp:revision>14</cp:revision>
  <dcterms:created xsi:type="dcterms:W3CDTF">2013-03-19T00:13:43Z</dcterms:created>
  <dcterms:modified xsi:type="dcterms:W3CDTF">2013-03-25T19:18:08Z</dcterms:modified>
</cp:coreProperties>
</file>