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778B51-BDDB-E14D-9B2E-352892F4B5F7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</dgm:pt>
    <dgm:pt modelId="{E2E7DAA5-D10A-A04E-8E07-DA7D114602AC}">
      <dgm:prSet phldrT="[Text]"/>
      <dgm:spPr/>
      <dgm:t>
        <a:bodyPr/>
        <a:lstStyle/>
        <a:p>
          <a:r>
            <a:rPr lang="en-US" dirty="0" smtClean="0">
              <a:latin typeface="Comic Sans MS"/>
              <a:cs typeface="Comic Sans MS"/>
            </a:rPr>
            <a:t>Someone lights the firework.</a:t>
          </a:r>
          <a:endParaRPr lang="en-US" dirty="0">
            <a:latin typeface="Comic Sans MS"/>
            <a:cs typeface="Comic Sans MS"/>
          </a:endParaRPr>
        </a:p>
      </dgm:t>
    </dgm:pt>
    <dgm:pt modelId="{8C6A6B25-0D15-E044-80C5-E6688E35EC65}" type="parTrans" cxnId="{CAFB916D-3712-5444-AF92-AED4D5DE5A19}">
      <dgm:prSet/>
      <dgm:spPr/>
      <dgm:t>
        <a:bodyPr/>
        <a:lstStyle/>
        <a:p>
          <a:endParaRPr lang="en-US"/>
        </a:p>
      </dgm:t>
    </dgm:pt>
    <dgm:pt modelId="{EDB58881-EACD-2C48-8980-26A12F993FC7}" type="sibTrans" cxnId="{CAFB916D-3712-5444-AF92-AED4D5DE5A19}">
      <dgm:prSet/>
      <dgm:spPr/>
      <dgm:t>
        <a:bodyPr/>
        <a:lstStyle/>
        <a:p>
          <a:endParaRPr lang="en-US"/>
        </a:p>
      </dgm:t>
    </dgm:pt>
    <dgm:pt modelId="{24931094-AD3F-A94C-B6B4-BB497E18D520}">
      <dgm:prSet phldrT="[Text]"/>
      <dgm:spPr/>
      <dgm:t>
        <a:bodyPr/>
        <a:lstStyle/>
        <a:p>
          <a:r>
            <a:rPr lang="en-US" dirty="0" smtClean="0">
              <a:latin typeface="Comic Sans MS"/>
              <a:cs typeface="Comic Sans MS"/>
            </a:rPr>
            <a:t>Chemical reactions create hot gases.</a:t>
          </a:r>
          <a:endParaRPr lang="en-US" dirty="0">
            <a:latin typeface="Comic Sans MS"/>
            <a:cs typeface="Comic Sans MS"/>
          </a:endParaRPr>
        </a:p>
      </dgm:t>
    </dgm:pt>
    <dgm:pt modelId="{30453ECA-26AF-D943-A07D-C2A58F2D54D8}" type="parTrans" cxnId="{30EC6CCF-7DF7-8447-BD3B-4969DA64FB03}">
      <dgm:prSet/>
      <dgm:spPr/>
      <dgm:t>
        <a:bodyPr/>
        <a:lstStyle/>
        <a:p>
          <a:endParaRPr lang="en-US"/>
        </a:p>
      </dgm:t>
    </dgm:pt>
    <dgm:pt modelId="{344DF3E9-88E0-F241-A1B8-941FFB7DBCCE}" type="sibTrans" cxnId="{30EC6CCF-7DF7-8447-BD3B-4969DA64FB03}">
      <dgm:prSet/>
      <dgm:spPr/>
      <dgm:t>
        <a:bodyPr/>
        <a:lstStyle/>
        <a:p>
          <a:endParaRPr lang="en-US"/>
        </a:p>
      </dgm:t>
    </dgm:pt>
    <dgm:pt modelId="{742B658E-8D6C-2741-8E0C-E95A13F693E9}">
      <dgm:prSet phldrT="[Text]"/>
      <dgm:spPr/>
      <dgm:t>
        <a:bodyPr/>
        <a:lstStyle/>
        <a:p>
          <a:r>
            <a:rPr lang="en-US" dirty="0" smtClean="0">
              <a:latin typeface="Comic Sans MS"/>
              <a:cs typeface="Comic Sans MS"/>
            </a:rPr>
            <a:t>Fireworks cannot hold the expanding gases, and they explode.</a:t>
          </a:r>
          <a:endParaRPr lang="en-US" dirty="0">
            <a:latin typeface="Comic Sans MS"/>
            <a:cs typeface="Comic Sans MS"/>
          </a:endParaRPr>
        </a:p>
      </dgm:t>
    </dgm:pt>
    <dgm:pt modelId="{F74D2FC1-4FC7-C945-998C-A041143DFFB8}" type="parTrans" cxnId="{E0C2C5C4-085E-0744-9A23-4C45B9BD6B57}">
      <dgm:prSet/>
      <dgm:spPr/>
      <dgm:t>
        <a:bodyPr/>
        <a:lstStyle/>
        <a:p>
          <a:endParaRPr lang="en-US"/>
        </a:p>
      </dgm:t>
    </dgm:pt>
    <dgm:pt modelId="{F7ECA2C8-C160-B94E-8091-4ACD4F2B6AFA}" type="sibTrans" cxnId="{E0C2C5C4-085E-0744-9A23-4C45B9BD6B57}">
      <dgm:prSet/>
      <dgm:spPr/>
      <dgm:t>
        <a:bodyPr/>
        <a:lstStyle/>
        <a:p>
          <a:endParaRPr lang="en-US"/>
        </a:p>
      </dgm:t>
    </dgm:pt>
    <dgm:pt modelId="{70DA448A-8F47-044D-AF57-46B0C379878B}">
      <dgm:prSet phldrT="[Text]"/>
      <dgm:spPr/>
      <dgm:t>
        <a:bodyPr/>
        <a:lstStyle/>
        <a:p>
          <a:r>
            <a:rPr lang="en-US" dirty="0" smtClean="0">
              <a:latin typeface="Comic Sans MS"/>
              <a:cs typeface="Comic Sans MS"/>
            </a:rPr>
            <a:t>Energy changes to light energy, thermal energy and sound energy.</a:t>
          </a:r>
          <a:endParaRPr lang="en-US" dirty="0">
            <a:latin typeface="Comic Sans MS"/>
            <a:cs typeface="Comic Sans MS"/>
          </a:endParaRPr>
        </a:p>
      </dgm:t>
    </dgm:pt>
    <dgm:pt modelId="{58A3E413-3082-AE4D-941B-62CDDB6DDA94}" type="parTrans" cxnId="{2BEBA2F3-DBC1-4B46-9F03-91163CE77669}">
      <dgm:prSet/>
      <dgm:spPr/>
      <dgm:t>
        <a:bodyPr/>
        <a:lstStyle/>
        <a:p>
          <a:endParaRPr lang="en-US"/>
        </a:p>
      </dgm:t>
    </dgm:pt>
    <dgm:pt modelId="{CF3162E6-9DBE-2C40-8CCB-E863CC217179}" type="sibTrans" cxnId="{2BEBA2F3-DBC1-4B46-9F03-91163CE77669}">
      <dgm:prSet/>
      <dgm:spPr/>
      <dgm:t>
        <a:bodyPr/>
        <a:lstStyle/>
        <a:p>
          <a:endParaRPr lang="en-US"/>
        </a:p>
      </dgm:t>
    </dgm:pt>
    <dgm:pt modelId="{D8D0084D-7224-E447-A52C-7D258E54E7C9}" type="pres">
      <dgm:prSet presAssocID="{0F778B51-BDDB-E14D-9B2E-352892F4B5F7}" presName="Name0" presStyleCnt="0">
        <dgm:presLayoutVars>
          <dgm:dir/>
          <dgm:resizeHandles val="exact"/>
        </dgm:presLayoutVars>
      </dgm:prSet>
      <dgm:spPr/>
    </dgm:pt>
    <dgm:pt modelId="{DE6077DF-6048-334C-85D3-1CEBE1C80550}" type="pres">
      <dgm:prSet presAssocID="{E2E7DAA5-D10A-A04E-8E07-DA7D114602AC}" presName="node" presStyleLbl="node1" presStyleIdx="0" presStyleCnt="4" custLinFactNeighborX="-572" custLinFactNeighborY="-499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48AAA9-DB1C-B744-8173-66E57271A94F}" type="pres">
      <dgm:prSet presAssocID="{EDB58881-EACD-2C48-8980-26A12F993FC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47369EF-F809-ED40-9881-C1E41345B88B}" type="pres">
      <dgm:prSet presAssocID="{EDB58881-EACD-2C48-8980-26A12F993FC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9CABBD0-D49B-ED4E-A23B-E7BDDB66150F}" type="pres">
      <dgm:prSet presAssocID="{24931094-AD3F-A94C-B6B4-BB497E18D520}" presName="node" presStyleLbl="node1" presStyleIdx="1" presStyleCnt="4" custLinFactNeighborX="-78" custLinFactNeighborY="-5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2ACC1C-B214-B945-AFE6-58DA4B881B33}" type="pres">
      <dgm:prSet presAssocID="{344DF3E9-88E0-F241-A1B8-941FFB7DBCC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23342AD7-83C6-F14B-85FA-AAC6FB1603A4}" type="pres">
      <dgm:prSet presAssocID="{344DF3E9-88E0-F241-A1B8-941FFB7DBCC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FBFE08C1-BB19-0646-8267-7E227BEBCDAC}" type="pres">
      <dgm:prSet presAssocID="{742B658E-8D6C-2741-8E0C-E95A13F693E9}" presName="node" presStyleLbl="node1" presStyleIdx="2" presStyleCnt="4" custLinFactNeighborX="-9242" custLinFactNeighborY="-5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890FB8-DD36-4F4B-AE9A-AB1A7EEB9187}" type="pres">
      <dgm:prSet presAssocID="{F7ECA2C8-C160-B94E-8091-4ACD4F2B6AFA}" presName="sibTrans" presStyleLbl="sibTrans2D1" presStyleIdx="2" presStyleCnt="3"/>
      <dgm:spPr/>
      <dgm:t>
        <a:bodyPr/>
        <a:lstStyle/>
        <a:p>
          <a:endParaRPr lang="en-US"/>
        </a:p>
      </dgm:t>
    </dgm:pt>
    <dgm:pt modelId="{3665B995-36D9-D847-A742-9FD2EC432BE6}" type="pres">
      <dgm:prSet presAssocID="{F7ECA2C8-C160-B94E-8091-4ACD4F2B6AFA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7EC815F7-4533-324A-9D84-4E2580D102FB}" type="pres">
      <dgm:prSet presAssocID="{70DA448A-8F47-044D-AF57-46B0C379878B}" presName="node" presStyleLbl="node1" presStyleIdx="3" presStyleCnt="4" custLinFactNeighborX="572" custLinFactNeighborY="-499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FB916D-3712-5444-AF92-AED4D5DE5A19}" srcId="{0F778B51-BDDB-E14D-9B2E-352892F4B5F7}" destId="{E2E7DAA5-D10A-A04E-8E07-DA7D114602AC}" srcOrd="0" destOrd="0" parTransId="{8C6A6B25-0D15-E044-80C5-E6688E35EC65}" sibTransId="{EDB58881-EACD-2C48-8980-26A12F993FC7}"/>
    <dgm:cxn modelId="{53B9BE09-70A5-5045-A5F0-06C925C6FC21}" type="presOf" srcId="{344DF3E9-88E0-F241-A1B8-941FFB7DBCCE}" destId="{23342AD7-83C6-F14B-85FA-AAC6FB1603A4}" srcOrd="1" destOrd="0" presId="urn:microsoft.com/office/officeart/2005/8/layout/process1"/>
    <dgm:cxn modelId="{E0C2C5C4-085E-0744-9A23-4C45B9BD6B57}" srcId="{0F778B51-BDDB-E14D-9B2E-352892F4B5F7}" destId="{742B658E-8D6C-2741-8E0C-E95A13F693E9}" srcOrd="2" destOrd="0" parTransId="{F74D2FC1-4FC7-C945-998C-A041143DFFB8}" sibTransId="{F7ECA2C8-C160-B94E-8091-4ACD4F2B6AFA}"/>
    <dgm:cxn modelId="{2BEBA2F3-DBC1-4B46-9F03-91163CE77669}" srcId="{0F778B51-BDDB-E14D-9B2E-352892F4B5F7}" destId="{70DA448A-8F47-044D-AF57-46B0C379878B}" srcOrd="3" destOrd="0" parTransId="{58A3E413-3082-AE4D-941B-62CDDB6DDA94}" sibTransId="{CF3162E6-9DBE-2C40-8CCB-E863CC217179}"/>
    <dgm:cxn modelId="{7F9FD952-06B0-2440-98CA-7706F0CF3A95}" type="presOf" srcId="{742B658E-8D6C-2741-8E0C-E95A13F693E9}" destId="{FBFE08C1-BB19-0646-8267-7E227BEBCDAC}" srcOrd="0" destOrd="0" presId="urn:microsoft.com/office/officeart/2005/8/layout/process1"/>
    <dgm:cxn modelId="{2D7D9827-5BA6-184A-B2EE-BE11958815AA}" type="presOf" srcId="{24931094-AD3F-A94C-B6B4-BB497E18D520}" destId="{09CABBD0-D49B-ED4E-A23B-E7BDDB66150F}" srcOrd="0" destOrd="0" presId="urn:microsoft.com/office/officeart/2005/8/layout/process1"/>
    <dgm:cxn modelId="{EDBD9794-0D39-1147-B4E2-5D7755770802}" type="presOf" srcId="{E2E7DAA5-D10A-A04E-8E07-DA7D114602AC}" destId="{DE6077DF-6048-334C-85D3-1CEBE1C80550}" srcOrd="0" destOrd="0" presId="urn:microsoft.com/office/officeart/2005/8/layout/process1"/>
    <dgm:cxn modelId="{F3CACA0F-5A47-5D4F-8C37-9484FD5A3715}" type="presOf" srcId="{344DF3E9-88E0-F241-A1B8-941FFB7DBCCE}" destId="{9E2ACC1C-B214-B945-AFE6-58DA4B881B33}" srcOrd="0" destOrd="0" presId="urn:microsoft.com/office/officeart/2005/8/layout/process1"/>
    <dgm:cxn modelId="{C0536A9D-ACE8-564F-8E00-2DEAFBC08FB8}" type="presOf" srcId="{EDB58881-EACD-2C48-8980-26A12F993FC7}" destId="{FB48AAA9-DB1C-B744-8173-66E57271A94F}" srcOrd="0" destOrd="0" presId="urn:microsoft.com/office/officeart/2005/8/layout/process1"/>
    <dgm:cxn modelId="{98959C94-6FA7-594F-8421-D7A3F4EF0D18}" type="presOf" srcId="{70DA448A-8F47-044D-AF57-46B0C379878B}" destId="{7EC815F7-4533-324A-9D84-4E2580D102FB}" srcOrd="0" destOrd="0" presId="urn:microsoft.com/office/officeart/2005/8/layout/process1"/>
    <dgm:cxn modelId="{95E7A0EF-7B0E-2C40-BCE2-77095D8B2927}" type="presOf" srcId="{F7ECA2C8-C160-B94E-8091-4ACD4F2B6AFA}" destId="{35890FB8-DD36-4F4B-AE9A-AB1A7EEB9187}" srcOrd="0" destOrd="0" presId="urn:microsoft.com/office/officeart/2005/8/layout/process1"/>
    <dgm:cxn modelId="{30EC6CCF-7DF7-8447-BD3B-4969DA64FB03}" srcId="{0F778B51-BDDB-E14D-9B2E-352892F4B5F7}" destId="{24931094-AD3F-A94C-B6B4-BB497E18D520}" srcOrd="1" destOrd="0" parTransId="{30453ECA-26AF-D943-A07D-C2A58F2D54D8}" sibTransId="{344DF3E9-88E0-F241-A1B8-941FFB7DBCCE}"/>
    <dgm:cxn modelId="{84182E22-B615-8849-81E2-0EB8C0F4F481}" type="presOf" srcId="{EDB58881-EACD-2C48-8980-26A12F993FC7}" destId="{247369EF-F809-ED40-9881-C1E41345B88B}" srcOrd="1" destOrd="0" presId="urn:microsoft.com/office/officeart/2005/8/layout/process1"/>
    <dgm:cxn modelId="{47F441AD-011C-E047-B422-F34815D50A7F}" type="presOf" srcId="{F7ECA2C8-C160-B94E-8091-4ACD4F2B6AFA}" destId="{3665B995-36D9-D847-A742-9FD2EC432BE6}" srcOrd="1" destOrd="0" presId="urn:microsoft.com/office/officeart/2005/8/layout/process1"/>
    <dgm:cxn modelId="{0A2D2E53-5A09-DE4A-A1AD-5EBC4FBFD9A5}" type="presOf" srcId="{0F778B51-BDDB-E14D-9B2E-352892F4B5F7}" destId="{D8D0084D-7224-E447-A52C-7D258E54E7C9}" srcOrd="0" destOrd="0" presId="urn:microsoft.com/office/officeart/2005/8/layout/process1"/>
    <dgm:cxn modelId="{B3E48A88-C56F-154E-8218-6F5F2CF60F96}" type="presParOf" srcId="{D8D0084D-7224-E447-A52C-7D258E54E7C9}" destId="{DE6077DF-6048-334C-85D3-1CEBE1C80550}" srcOrd="0" destOrd="0" presId="urn:microsoft.com/office/officeart/2005/8/layout/process1"/>
    <dgm:cxn modelId="{E96AA3C9-1B69-4641-9D59-29D455BC0198}" type="presParOf" srcId="{D8D0084D-7224-E447-A52C-7D258E54E7C9}" destId="{FB48AAA9-DB1C-B744-8173-66E57271A94F}" srcOrd="1" destOrd="0" presId="urn:microsoft.com/office/officeart/2005/8/layout/process1"/>
    <dgm:cxn modelId="{6D96E0CA-8265-B34B-8626-49DE752FDF94}" type="presParOf" srcId="{FB48AAA9-DB1C-B744-8173-66E57271A94F}" destId="{247369EF-F809-ED40-9881-C1E41345B88B}" srcOrd="0" destOrd="0" presId="urn:microsoft.com/office/officeart/2005/8/layout/process1"/>
    <dgm:cxn modelId="{F589B6CD-24D9-6A4D-A9AE-F6844F5E2C5E}" type="presParOf" srcId="{D8D0084D-7224-E447-A52C-7D258E54E7C9}" destId="{09CABBD0-D49B-ED4E-A23B-E7BDDB66150F}" srcOrd="2" destOrd="0" presId="urn:microsoft.com/office/officeart/2005/8/layout/process1"/>
    <dgm:cxn modelId="{845B908E-D319-6440-8C4E-D5072122B5BA}" type="presParOf" srcId="{D8D0084D-7224-E447-A52C-7D258E54E7C9}" destId="{9E2ACC1C-B214-B945-AFE6-58DA4B881B33}" srcOrd="3" destOrd="0" presId="urn:microsoft.com/office/officeart/2005/8/layout/process1"/>
    <dgm:cxn modelId="{FF32FD7A-3F27-124A-B5C8-1FDE9C8DEFEA}" type="presParOf" srcId="{9E2ACC1C-B214-B945-AFE6-58DA4B881B33}" destId="{23342AD7-83C6-F14B-85FA-AAC6FB1603A4}" srcOrd="0" destOrd="0" presId="urn:microsoft.com/office/officeart/2005/8/layout/process1"/>
    <dgm:cxn modelId="{60B2E413-D8B3-F24C-B48C-CD5E83BDF5D5}" type="presParOf" srcId="{D8D0084D-7224-E447-A52C-7D258E54E7C9}" destId="{FBFE08C1-BB19-0646-8267-7E227BEBCDAC}" srcOrd="4" destOrd="0" presId="urn:microsoft.com/office/officeart/2005/8/layout/process1"/>
    <dgm:cxn modelId="{5052E35F-3C86-CC4C-A361-E72E4C735507}" type="presParOf" srcId="{D8D0084D-7224-E447-A52C-7D258E54E7C9}" destId="{35890FB8-DD36-4F4B-AE9A-AB1A7EEB9187}" srcOrd="5" destOrd="0" presId="urn:microsoft.com/office/officeart/2005/8/layout/process1"/>
    <dgm:cxn modelId="{49A34106-81B8-3042-A4DD-3F27FB6B50AF}" type="presParOf" srcId="{35890FB8-DD36-4F4B-AE9A-AB1A7EEB9187}" destId="{3665B995-36D9-D847-A742-9FD2EC432BE6}" srcOrd="0" destOrd="0" presId="urn:microsoft.com/office/officeart/2005/8/layout/process1"/>
    <dgm:cxn modelId="{CFB017A6-7D0A-3D43-ADC0-6A9A311B561F}" type="presParOf" srcId="{D8D0084D-7224-E447-A52C-7D258E54E7C9}" destId="{7EC815F7-4533-324A-9D84-4E2580D102F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6077DF-6048-334C-85D3-1CEBE1C80550}">
      <dsp:nvSpPr>
        <dsp:cNvPr id="0" name=""/>
        <dsp:cNvSpPr/>
      </dsp:nvSpPr>
      <dsp:spPr>
        <a:xfrm>
          <a:off x="0" y="381440"/>
          <a:ext cx="1440915" cy="20188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omic Sans MS"/>
              <a:cs typeface="Comic Sans MS"/>
            </a:rPr>
            <a:t>Someone lights the firework.</a:t>
          </a:r>
          <a:endParaRPr lang="en-US" sz="1600" kern="1200" dirty="0">
            <a:latin typeface="Comic Sans MS"/>
            <a:cs typeface="Comic Sans MS"/>
          </a:endParaRPr>
        </a:p>
      </dsp:txBody>
      <dsp:txXfrm>
        <a:off x="0" y="381440"/>
        <a:ext cx="1440915" cy="2018899"/>
      </dsp:txXfrm>
    </dsp:sp>
    <dsp:sp modelId="{FB48AAA9-DB1C-B744-8173-66E57271A94F}">
      <dsp:nvSpPr>
        <dsp:cNvPr id="0" name=""/>
        <dsp:cNvSpPr/>
      </dsp:nvSpPr>
      <dsp:spPr>
        <a:xfrm rot="21599931">
          <a:off x="1585718" y="1212196"/>
          <a:ext cx="306982" cy="3573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21599931">
        <a:off x="1585718" y="1212196"/>
        <a:ext cx="306982" cy="357346"/>
      </dsp:txXfrm>
    </dsp:sp>
    <dsp:sp modelId="{09CABBD0-D49B-ED4E-A23B-E7BDDB66150F}">
      <dsp:nvSpPr>
        <dsp:cNvPr id="0" name=""/>
        <dsp:cNvSpPr/>
      </dsp:nvSpPr>
      <dsp:spPr>
        <a:xfrm>
          <a:off x="2020127" y="381400"/>
          <a:ext cx="1440915" cy="20188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omic Sans MS"/>
              <a:cs typeface="Comic Sans MS"/>
            </a:rPr>
            <a:t>Chemical reactions create hot gases.</a:t>
          </a:r>
          <a:endParaRPr lang="en-US" sz="1600" kern="1200" dirty="0">
            <a:latin typeface="Comic Sans MS"/>
            <a:cs typeface="Comic Sans MS"/>
          </a:endParaRPr>
        </a:p>
      </dsp:txBody>
      <dsp:txXfrm>
        <a:off x="2020127" y="381400"/>
        <a:ext cx="1440915" cy="2018899"/>
      </dsp:txXfrm>
    </dsp:sp>
    <dsp:sp modelId="{9E2ACC1C-B214-B945-AFE6-58DA4B881B33}">
      <dsp:nvSpPr>
        <dsp:cNvPr id="0" name=""/>
        <dsp:cNvSpPr/>
      </dsp:nvSpPr>
      <dsp:spPr>
        <a:xfrm>
          <a:off x="3591929" y="1212176"/>
          <a:ext cx="277480" cy="3573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3591929" y="1212176"/>
        <a:ext cx="277480" cy="357346"/>
      </dsp:txXfrm>
    </dsp:sp>
    <dsp:sp modelId="{FBFE08C1-BB19-0646-8267-7E227BEBCDAC}">
      <dsp:nvSpPr>
        <dsp:cNvPr id="0" name=""/>
        <dsp:cNvSpPr/>
      </dsp:nvSpPr>
      <dsp:spPr>
        <a:xfrm>
          <a:off x="3984590" y="381400"/>
          <a:ext cx="1440915" cy="20188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omic Sans MS"/>
              <a:cs typeface="Comic Sans MS"/>
            </a:rPr>
            <a:t>Fireworks cannot hold the expanding gases, and they explode.</a:t>
          </a:r>
          <a:endParaRPr lang="en-US" sz="1600" kern="1200" dirty="0">
            <a:latin typeface="Comic Sans MS"/>
            <a:cs typeface="Comic Sans MS"/>
          </a:endParaRPr>
        </a:p>
      </dsp:txBody>
      <dsp:txXfrm>
        <a:off x="3984590" y="381400"/>
        <a:ext cx="1440915" cy="2018899"/>
      </dsp:txXfrm>
    </dsp:sp>
    <dsp:sp modelId="{35890FB8-DD36-4F4B-AE9A-AB1A7EEB9187}">
      <dsp:nvSpPr>
        <dsp:cNvPr id="0" name=""/>
        <dsp:cNvSpPr/>
      </dsp:nvSpPr>
      <dsp:spPr>
        <a:xfrm rot="67">
          <a:off x="5583737" y="1212197"/>
          <a:ext cx="335452" cy="3573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6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67">
        <a:off x="5583737" y="1212197"/>
        <a:ext cx="335452" cy="357346"/>
      </dsp:txXfrm>
    </dsp:sp>
    <dsp:sp modelId="{7EC815F7-4533-324A-9D84-4E2580D102FB}">
      <dsp:nvSpPr>
        <dsp:cNvPr id="0" name=""/>
        <dsp:cNvSpPr/>
      </dsp:nvSpPr>
      <dsp:spPr>
        <a:xfrm>
          <a:off x="6058434" y="381440"/>
          <a:ext cx="1440915" cy="20188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omic Sans MS"/>
              <a:cs typeface="Comic Sans MS"/>
            </a:rPr>
            <a:t>Energy changes to light energy, thermal energy and sound energy.</a:t>
          </a:r>
          <a:endParaRPr lang="en-US" sz="1600" kern="1200" dirty="0">
            <a:latin typeface="Comic Sans MS"/>
            <a:cs typeface="Comic Sans MS"/>
          </a:endParaRPr>
        </a:p>
      </dsp:txBody>
      <dsp:txXfrm>
        <a:off x="6058434" y="381440"/>
        <a:ext cx="1440915" cy="2018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583C0-E430-D940-808F-53B449BD3A94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EAFF6-F47D-0347-9959-4499A7659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EAFF6-F47D-0347-9959-4499A765965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EAFF6-F47D-0347-9959-4499A765965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Sound Through Solids – student exploration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EAFF6-F47D-0347-9959-4499A765965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EAFF6-F47D-0347-9959-4499A765965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EAFF6-F47D-0347-9959-4499A765965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smtClean="0"/>
              <a:t>https://www.youtube.com/watch?v=YNE6zeLqEyU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EAFF6-F47D-0347-9959-4499A765965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EAFF6-F47D-0347-9959-4499A765965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EAFF6-F47D-0347-9959-4499A765965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EAFF6-F47D-0347-9959-4499A765965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EAFF6-F47D-0347-9959-4499A765965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EAFF6-F47D-0347-9959-4499A765965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how radios</a:t>
            </a:r>
            <a:r>
              <a:rPr lang="en-US" baseline="0" dirty="0" smtClean="0"/>
              <a:t> are electrical energy to sound energy – TEST QUESTION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EAFF6-F47D-0347-9959-4499A765965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Song!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EAFF6-F47D-0347-9959-4499A765965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EAFF6-F47D-0347-9959-4499A765965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Youtube</a:t>
            </a:r>
            <a:r>
              <a:rPr lang="en-US" baseline="0" dirty="0" smtClean="0"/>
              <a:t> video</a:t>
            </a:r>
          </a:p>
          <a:p>
            <a:endParaRPr lang="en-US" dirty="0" smtClean="0"/>
          </a:p>
          <a:p>
            <a:r>
              <a:rPr lang="en-US" dirty="0" smtClean="0"/>
              <a:t>Cup rocket launch</a:t>
            </a:r>
            <a:r>
              <a:rPr lang="en-US" baseline="0" dirty="0" smtClean="0"/>
              <a:t> activity – demonstration</a:t>
            </a:r>
          </a:p>
          <a:p>
            <a:r>
              <a:rPr lang="en-US" baseline="0" dirty="0" smtClean="0"/>
              <a:t>It’s a Stretch – student exploration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EAFF6-F47D-0347-9959-4499A765965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Is it hot in here – student exploration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EAFF6-F47D-0347-9959-4499A765965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EAFF6-F47D-0347-9959-4499A765965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EAFF6-F47D-0347-9959-4499A765965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EAFF6-F47D-0347-9959-4499A765965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Greater frequency = higher pitch</a:t>
            </a:r>
          </a:p>
          <a:p>
            <a:r>
              <a:rPr lang="en-US" baseline="0" dirty="0" smtClean="0"/>
              <a:t>Demonstrate with a slinky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Exploring Sound – student exploration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EAFF6-F47D-0347-9959-4499A765965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7DB3-25C8-E440-8B9A-E6EBC2841E74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7DB3-25C8-E440-8B9A-E6EBC2841E74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9144-784F-C04E-8B98-CBFDE200A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7DB3-25C8-E440-8B9A-E6EBC2841E74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9144-784F-C04E-8B98-CBFDE200A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7DB3-25C8-E440-8B9A-E6EBC2841E74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9144-784F-C04E-8B98-CBFDE200A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7DB3-25C8-E440-8B9A-E6EBC2841E74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7DB3-25C8-E440-8B9A-E6EBC2841E74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9144-784F-C04E-8B98-CBFDE200A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7DB3-25C8-E440-8B9A-E6EBC2841E74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9144-784F-C04E-8B98-CBFDE200A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7DB3-25C8-E440-8B9A-E6EBC2841E74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9144-784F-C04E-8B98-CBFDE200A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7DB3-25C8-E440-8B9A-E6EBC2841E74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9144-784F-C04E-8B98-CBFDE200A9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7DB3-25C8-E440-8B9A-E6EBC2841E74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9144-784F-C04E-8B98-CBFDE200A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C7DB3-25C8-E440-8B9A-E6EBC2841E74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49144-784F-C04E-8B98-CBFDE200A9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AB1C7DB3-25C8-E440-8B9A-E6EBC2841E74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CB949144-784F-C04E-8B98-CBFDE200A9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Tetdgpu7M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7562c1-FzIY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1eAOygDP5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r8Z4SCETPs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uLSFigtLK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www.youtube.com/watch?v=Ehx1P4adv6I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Chapter 14 Notes</a:t>
            </a:r>
            <a:endParaRPr lang="en-US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Sound Energy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4" name="Content Placeholder 3" descr="sound wav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35608" y="1417638"/>
            <a:ext cx="5707410" cy="3048000"/>
          </a:xfrm>
        </p:spPr>
      </p:pic>
      <p:sp>
        <p:nvSpPr>
          <p:cNvPr id="6" name="TextBox 5"/>
          <p:cNvSpPr txBox="1"/>
          <p:nvPr/>
        </p:nvSpPr>
        <p:spPr>
          <a:xfrm>
            <a:off x="1435608" y="4724400"/>
            <a:ext cx="6946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Comic Sans MS" pitchFamily="66" charset="0"/>
              </a:rPr>
              <a:t>Crest</a:t>
            </a:r>
            <a:r>
              <a:rPr lang="en-US" sz="2400" dirty="0" smtClean="0">
                <a:latin typeface="Comic Sans MS" pitchFamily="66" charset="0"/>
              </a:rPr>
              <a:t> – particles are very close together</a:t>
            </a:r>
          </a:p>
          <a:p>
            <a:r>
              <a:rPr lang="en-US" sz="2400" u="sng" dirty="0" smtClean="0">
                <a:latin typeface="Comic Sans MS" pitchFamily="66" charset="0"/>
              </a:rPr>
              <a:t>Trough</a:t>
            </a:r>
            <a:r>
              <a:rPr lang="en-US" sz="2400" dirty="0" smtClean="0">
                <a:latin typeface="Comic Sans MS" pitchFamily="66" charset="0"/>
              </a:rPr>
              <a:t> – particles are spread out</a:t>
            </a:r>
          </a:p>
          <a:p>
            <a:r>
              <a:rPr lang="en-US" sz="2400" u="sng" dirty="0" smtClean="0">
                <a:latin typeface="Comic Sans MS" pitchFamily="66" charset="0"/>
              </a:rPr>
              <a:t>Wavelength</a:t>
            </a:r>
            <a:r>
              <a:rPr lang="en-US" sz="2400" dirty="0" smtClean="0">
                <a:latin typeface="Comic Sans MS" pitchFamily="66" charset="0"/>
              </a:rPr>
              <a:t> – number of crests that pass by a point each second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Sound Energy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4" name="Content Placeholder 3" descr="sound waves.png"/>
          <p:cNvPicPr>
            <a:picLocks noGrp="1" noChangeAspect="1"/>
          </p:cNvPicPr>
          <p:nvPr>
            <p:ph idx="1"/>
          </p:nvPr>
        </p:nvPicPr>
        <p:blipFill>
          <a:blip r:embed="rId3"/>
          <a:srcRect t="-1350" b="-135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Sound Energy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608" y="1447800"/>
            <a:ext cx="3745992" cy="48006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Sound’s loudness is measured in decibels.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6" name="Picture 5" descr="Noisedecibelchar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762000"/>
            <a:ext cx="3276688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How Sound Behaves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Sound can travel through solids, liquids and gases </a:t>
            </a:r>
          </a:p>
          <a:p>
            <a:r>
              <a:rPr lang="en-US" dirty="0" smtClean="0">
                <a:latin typeface="Comic Sans MS"/>
                <a:cs typeface="Comic Sans MS"/>
              </a:rPr>
              <a:t>Sound travels at different speeds in different materials</a:t>
            </a:r>
          </a:p>
          <a:p>
            <a:pPr lvl="1"/>
            <a:r>
              <a:rPr lang="en-US" dirty="0" smtClean="0">
                <a:latin typeface="Comic Sans MS"/>
                <a:cs typeface="Comic Sans MS"/>
              </a:rPr>
              <a:t>Move slowest </a:t>
            </a:r>
            <a:r>
              <a:rPr lang="en-US" smtClean="0">
                <a:latin typeface="Comic Sans MS"/>
                <a:cs typeface="Comic Sans MS"/>
              </a:rPr>
              <a:t>through air!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r>
              <a:rPr lang="en-US" dirty="0" smtClean="0">
                <a:latin typeface="Comic Sans MS"/>
                <a:cs typeface="Comic Sans MS"/>
              </a:rPr>
              <a:t>Let’s have </a:t>
            </a:r>
            <a:r>
              <a:rPr lang="en-US" dirty="0" smtClean="0">
                <a:latin typeface="Comic Sans MS"/>
                <a:cs typeface="Comic Sans MS"/>
                <a:hlinkClick r:id="rId3"/>
              </a:rPr>
              <a:t>Bill Nye </a:t>
            </a:r>
            <a:r>
              <a:rPr lang="en-US" dirty="0" smtClean="0">
                <a:latin typeface="Comic Sans MS"/>
                <a:cs typeface="Comic Sans MS"/>
              </a:rPr>
              <a:t>explain sound waves to us!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Light Energy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Light is a form of energy that travels in waves</a:t>
            </a:r>
          </a:p>
          <a:p>
            <a:r>
              <a:rPr lang="en-US" dirty="0" smtClean="0">
                <a:latin typeface="Comic Sans MS"/>
                <a:cs typeface="Comic Sans MS"/>
              </a:rPr>
              <a:t>Light is a form of electromagnetic radiation</a:t>
            </a:r>
          </a:p>
          <a:p>
            <a:pPr lvl="1"/>
            <a:r>
              <a:rPr lang="en-US" dirty="0" smtClean="0">
                <a:latin typeface="Comic Sans MS"/>
                <a:cs typeface="Comic Sans MS"/>
              </a:rPr>
              <a:t>The spectrum has many frequencies and wavelengths</a:t>
            </a:r>
          </a:p>
          <a:p>
            <a:pPr lvl="1"/>
            <a:r>
              <a:rPr lang="en-US" dirty="0" smtClean="0">
                <a:latin typeface="Comic Sans MS"/>
                <a:cs typeface="Comic Sans MS"/>
              </a:rPr>
              <a:t>Different wavelengths of visible radiation are seen as different colors.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Light Energy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7" name="Content Placeholder 6" descr="emschart_all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3000" y="2028824"/>
            <a:ext cx="7378138" cy="26193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Light Energy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5" name="Content Placeholder 4" descr="lens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00600" y="2057400"/>
            <a:ext cx="3146425" cy="3705789"/>
          </a:xfrm>
        </p:spPr>
      </p:pic>
      <p:sp>
        <p:nvSpPr>
          <p:cNvPr id="6" name="TextBox 5"/>
          <p:cNvSpPr txBox="1"/>
          <p:nvPr/>
        </p:nvSpPr>
        <p:spPr>
          <a:xfrm>
            <a:off x="1435608" y="1828800"/>
            <a:ext cx="31363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Convex – thickest in the middle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omic Sans MS" pitchFamily="66" charset="0"/>
              </a:rPr>
              <a:t> Makes an object look larger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omic Sans MS" pitchFamily="66" charset="0"/>
              </a:rPr>
              <a:t>Bend and focus on a point</a:t>
            </a:r>
          </a:p>
          <a:p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Concave – thinner in the middle than the edges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omic Sans MS" pitchFamily="66" charset="0"/>
              </a:rPr>
              <a:t> Makes an object look smaller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0" y="6353115"/>
            <a:ext cx="2612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  <a:hlinkClick r:id="rId4"/>
              </a:rPr>
              <a:t>Bill Nye “Light and Color”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Thermal Energy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1417638"/>
            <a:ext cx="7498080" cy="48006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The total of all the kinetic and potential energy of the atoms of an object.</a:t>
            </a:r>
          </a:p>
          <a:p>
            <a:r>
              <a:rPr lang="en-US" dirty="0" smtClean="0">
                <a:latin typeface="Comic Sans MS" pitchFamily="66" charset="0"/>
              </a:rPr>
              <a:t>A change in thermal energy can lead to a change in phase.</a:t>
            </a:r>
          </a:p>
          <a:p>
            <a:r>
              <a:rPr lang="en-US" dirty="0" smtClean="0">
                <a:latin typeface="Comic Sans MS" pitchFamily="66" charset="0"/>
              </a:rPr>
              <a:t>Temperature is the measure of thermal energy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Thermal Energy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1417638"/>
            <a:ext cx="7498080" cy="48006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Thermal energy flows between materials that have different temperatures.</a:t>
            </a:r>
          </a:p>
          <a:p>
            <a:r>
              <a:rPr lang="en-US" dirty="0" smtClean="0">
                <a:latin typeface="Comic Sans MS" pitchFamily="66" charset="0"/>
              </a:rPr>
              <a:t>Warmer to cooler objects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  <a:hlinkClick r:id="rId3"/>
              </a:rPr>
              <a:t>Bill Nye!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Thermal Energy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1417638"/>
            <a:ext cx="7498080" cy="48006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Conduction – transfer of heat between objects that are in contact.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 descr="conductio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8100" y="3429000"/>
            <a:ext cx="3987800" cy="302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Forms of Energy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Ability to do work or cause a change</a:t>
            </a:r>
          </a:p>
          <a:p>
            <a:r>
              <a:rPr lang="en-US" dirty="0" smtClean="0">
                <a:latin typeface="Comic Sans MS"/>
                <a:cs typeface="Comic Sans MS"/>
              </a:rPr>
              <a:t>Change an objects motion, color, shape, temperature, or other quality</a:t>
            </a:r>
          </a:p>
          <a:p>
            <a:r>
              <a:rPr lang="en-US" dirty="0" smtClean="0">
                <a:latin typeface="Comic Sans MS"/>
                <a:cs typeface="Comic Sans MS"/>
              </a:rPr>
              <a:t>Types</a:t>
            </a:r>
          </a:p>
          <a:p>
            <a:pPr lvl="1"/>
            <a:r>
              <a:rPr lang="en-US" dirty="0" smtClean="0">
                <a:latin typeface="Comic Sans MS"/>
                <a:cs typeface="Comic Sans MS"/>
              </a:rPr>
              <a:t>Sound</a:t>
            </a:r>
          </a:p>
          <a:p>
            <a:pPr lvl="1"/>
            <a:r>
              <a:rPr lang="en-US" dirty="0" smtClean="0">
                <a:latin typeface="Comic Sans MS"/>
                <a:cs typeface="Comic Sans MS"/>
              </a:rPr>
              <a:t>Light</a:t>
            </a:r>
          </a:p>
          <a:p>
            <a:pPr lvl="1"/>
            <a:r>
              <a:rPr lang="en-US" dirty="0" smtClean="0">
                <a:latin typeface="Comic Sans MS"/>
                <a:cs typeface="Comic Sans MS"/>
              </a:rPr>
              <a:t>Electrical</a:t>
            </a:r>
          </a:p>
          <a:p>
            <a:pPr lvl="1"/>
            <a:r>
              <a:rPr lang="en-US" dirty="0" smtClean="0">
                <a:latin typeface="Comic Sans MS"/>
                <a:cs typeface="Comic Sans MS"/>
              </a:rPr>
              <a:t>Magnetic</a:t>
            </a:r>
          </a:p>
          <a:p>
            <a:pPr lvl="1"/>
            <a:r>
              <a:rPr lang="en-US" dirty="0" smtClean="0">
                <a:latin typeface="Comic Sans MS"/>
                <a:cs typeface="Comic Sans MS"/>
              </a:rPr>
              <a:t>Chemical</a:t>
            </a:r>
          </a:p>
          <a:p>
            <a:pPr lvl="1"/>
            <a:r>
              <a:rPr lang="en-US" dirty="0" smtClean="0">
                <a:latin typeface="Comic Sans MS"/>
                <a:cs typeface="Comic Sans MS"/>
              </a:rPr>
              <a:t>Nuclear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Thermal Energy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1417638"/>
            <a:ext cx="7498080" cy="48006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Convection – transfer of heat by moving liquid or gas.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Picture 4" descr="convecti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2798763"/>
            <a:ext cx="2938093" cy="3419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Thermal Energy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1417638"/>
            <a:ext cx="7498080" cy="48006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Radiation – transfer of heat by electromagnetic waves.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6" name="Picture 5" descr="radiat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2514600"/>
            <a:ext cx="3657600" cy="40280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Thermal Energy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35608" y="1417638"/>
            <a:ext cx="7498080" cy="48006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3 Types of Heat Transfer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Picture 4" descr="3 types of thermal energy.jp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200" y="2590800"/>
            <a:ext cx="5816934" cy="3371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19800" y="6218238"/>
            <a:ext cx="1067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Pic</a:t>
            </a:r>
            <a:r>
              <a:rPr lang="en-US" dirty="0" smtClean="0"/>
              <a:t> linked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Energy Moves and Changes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Law of Conservation of Energy</a:t>
            </a:r>
          </a:p>
          <a:p>
            <a:pPr lvl="1"/>
            <a:r>
              <a:rPr lang="en-US" dirty="0" smtClean="0">
                <a:latin typeface="Comic Sans MS"/>
                <a:cs typeface="Comic Sans MS"/>
              </a:rPr>
              <a:t>Energy cannot be created or destroyed.</a:t>
            </a:r>
          </a:p>
          <a:p>
            <a:pPr lvl="1"/>
            <a:r>
              <a:rPr lang="en-US" dirty="0" smtClean="0">
                <a:latin typeface="Comic Sans MS"/>
                <a:cs typeface="Comic Sans MS"/>
              </a:rPr>
              <a:t>Can move from one object to another</a:t>
            </a:r>
          </a:p>
          <a:p>
            <a:pPr lvl="1"/>
            <a:r>
              <a:rPr lang="en-US" dirty="0" smtClean="0">
                <a:latin typeface="Comic Sans MS"/>
                <a:cs typeface="Comic Sans MS"/>
              </a:rPr>
              <a:t>Can change from one form to another</a:t>
            </a:r>
          </a:p>
          <a:p>
            <a:pPr lvl="1"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 lvl="1"/>
            <a:r>
              <a:rPr lang="en-US" dirty="0" smtClean="0">
                <a:latin typeface="Comic Sans MS"/>
                <a:cs typeface="Comic Sans MS"/>
              </a:rPr>
              <a:t>Every time energy changes form, some energy is given off as unusable heat.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Energy Moves and Changes</a:t>
            </a:r>
            <a:endParaRPr lang="en-US" dirty="0">
              <a:latin typeface="Comic Sans MS"/>
              <a:cs typeface="Comic Sans MS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 descr="fireworks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035732">
            <a:off x="6286017" y="4225418"/>
            <a:ext cx="2082301" cy="2110314"/>
          </a:xfrm>
          <a:prstGeom prst="rect">
            <a:avLst/>
          </a:prstGeom>
        </p:spPr>
      </p:pic>
      <p:pic>
        <p:nvPicPr>
          <p:cNvPr id="8" name="Picture 7" descr="fireworks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0830261">
            <a:off x="1701316" y="4225419"/>
            <a:ext cx="2082301" cy="2110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Kinetic Energy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Energy due to motion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The amount of kinetic energy in an object depends on the </a:t>
            </a:r>
            <a:r>
              <a:rPr lang="en-US" sz="2400" u="sng" dirty="0" smtClean="0">
                <a:latin typeface="Comic Sans MS"/>
                <a:cs typeface="Comic Sans MS"/>
              </a:rPr>
              <a:t>speed</a:t>
            </a:r>
            <a:r>
              <a:rPr lang="en-US" sz="2400" dirty="0" smtClean="0">
                <a:latin typeface="Comic Sans MS"/>
                <a:cs typeface="Comic Sans MS"/>
              </a:rPr>
              <a:t> and </a:t>
            </a:r>
            <a:r>
              <a:rPr lang="en-US" sz="2400" u="sng" dirty="0" smtClean="0">
                <a:latin typeface="Comic Sans MS"/>
                <a:cs typeface="Comic Sans MS"/>
              </a:rPr>
              <a:t>mass</a:t>
            </a:r>
          </a:p>
          <a:p>
            <a:pPr lvl="1"/>
            <a:r>
              <a:rPr lang="en-US" sz="2400" dirty="0" smtClean="0">
                <a:latin typeface="Comic Sans MS"/>
                <a:cs typeface="Comic Sans MS"/>
              </a:rPr>
              <a:t>Basketballs have more kinetic energy than marbles</a:t>
            </a:r>
          </a:p>
          <a:p>
            <a:pPr lvl="1"/>
            <a:endParaRPr lang="en-US" sz="2400" dirty="0">
              <a:latin typeface="Comic Sans MS"/>
              <a:cs typeface="Comic Sans MS"/>
            </a:endParaRPr>
          </a:p>
        </p:txBody>
      </p:sp>
      <p:pic>
        <p:nvPicPr>
          <p:cNvPr id="4" name="Picture 3" descr="potential-and-kinetic-energy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3689852"/>
            <a:ext cx="6248381" cy="25585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Potential Energy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Stored energy</a:t>
            </a:r>
          </a:p>
          <a:p>
            <a:r>
              <a:rPr lang="en-US" dirty="0" smtClean="0">
                <a:latin typeface="Comic Sans MS"/>
                <a:cs typeface="Comic Sans MS"/>
              </a:rPr>
              <a:t>Often changes to kinetic energy</a:t>
            </a:r>
          </a:p>
          <a:p>
            <a:r>
              <a:rPr lang="en-US" dirty="0" smtClean="0">
                <a:latin typeface="Comic Sans MS"/>
                <a:cs typeface="Comic Sans MS"/>
                <a:hlinkClick r:id="rId3"/>
              </a:rPr>
              <a:t>Let’s sing!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4" name="Picture 3" descr="potential-and-kinetic-energy1.png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9200" y="3178141"/>
            <a:ext cx="7498061" cy="30702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8600" y="6248400"/>
            <a:ext cx="1067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Pic</a:t>
            </a:r>
            <a:r>
              <a:rPr lang="en-US" dirty="0" smtClean="0"/>
              <a:t> linked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Chemical Energy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Potential energy</a:t>
            </a:r>
          </a:p>
          <a:p>
            <a:r>
              <a:rPr lang="en-US" dirty="0" smtClean="0">
                <a:latin typeface="Comic Sans MS"/>
                <a:cs typeface="Comic Sans MS"/>
              </a:rPr>
              <a:t>Energy of the electrons that form the bonds between atoms in a molecule</a:t>
            </a:r>
          </a:p>
          <a:p>
            <a:r>
              <a:rPr lang="en-US" dirty="0" smtClean="0">
                <a:latin typeface="Comic Sans MS"/>
                <a:cs typeface="Comic Sans MS"/>
              </a:rPr>
              <a:t>Match – changes chemical energy changes to light and heat energy</a:t>
            </a:r>
          </a:p>
          <a:p>
            <a:endParaRPr lang="en-US" dirty="0"/>
          </a:p>
        </p:txBody>
      </p:sp>
      <p:pic>
        <p:nvPicPr>
          <p:cNvPr id="5" name="Picture 4" descr="matc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4773195"/>
            <a:ext cx="2304553" cy="15709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Nuclear Energy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Potential energy</a:t>
            </a:r>
          </a:p>
          <a:p>
            <a:r>
              <a:rPr lang="en-US" dirty="0" smtClean="0">
                <a:latin typeface="Comic Sans MS"/>
                <a:cs typeface="Comic Sans MS"/>
              </a:rPr>
              <a:t>It is the bond holding the proton in place</a:t>
            </a:r>
          </a:p>
          <a:p>
            <a:r>
              <a:rPr lang="en-US" dirty="0" smtClean="0">
                <a:latin typeface="Comic Sans MS"/>
                <a:cs typeface="Comic Sans MS"/>
              </a:rPr>
              <a:t>Something can knock a proton out of the nucleus</a:t>
            </a:r>
          </a:p>
          <a:p>
            <a:r>
              <a:rPr lang="en-US" dirty="0" smtClean="0">
                <a:latin typeface="Comic Sans MS"/>
                <a:cs typeface="Comic Sans MS"/>
              </a:rPr>
              <a:t>Produces electrical energy</a:t>
            </a:r>
          </a:p>
          <a:p>
            <a:endParaRPr lang="en-US" dirty="0"/>
          </a:p>
        </p:txBody>
      </p:sp>
      <p:pic>
        <p:nvPicPr>
          <p:cNvPr id="6" name="Picture 5" descr="nuclear energ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4800600"/>
            <a:ext cx="1760603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Sound Energy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 wave of vibrations that spreads from its source</a:t>
            </a:r>
          </a:p>
          <a:p>
            <a:r>
              <a:rPr lang="en-US" dirty="0" smtClean="0">
                <a:latin typeface="Comic Sans MS" pitchFamily="66" charset="0"/>
              </a:rPr>
              <a:t>Sound travels in waves</a:t>
            </a:r>
          </a:p>
          <a:p>
            <a:r>
              <a:rPr lang="en-US" dirty="0" smtClean="0">
                <a:latin typeface="Comic Sans MS" pitchFamily="66" charset="0"/>
              </a:rPr>
              <a:t>The more energy a wave has, the louder the sound will be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708</TotalTime>
  <Words>577</Words>
  <Application>Microsoft Office PowerPoint</Application>
  <PresentationFormat>On-screen Show (4:3)</PresentationFormat>
  <Paragraphs>124</Paragraphs>
  <Slides>22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Solstice</vt:lpstr>
      <vt:lpstr>Chapter 14 Notes</vt:lpstr>
      <vt:lpstr>Forms of Energy</vt:lpstr>
      <vt:lpstr>Energy Moves and Changes</vt:lpstr>
      <vt:lpstr>Energy Moves and Changes</vt:lpstr>
      <vt:lpstr>Kinetic Energy</vt:lpstr>
      <vt:lpstr>Potential Energy</vt:lpstr>
      <vt:lpstr>Chemical Energy</vt:lpstr>
      <vt:lpstr>Nuclear Energy</vt:lpstr>
      <vt:lpstr>Sound Energy</vt:lpstr>
      <vt:lpstr>Sound Energy</vt:lpstr>
      <vt:lpstr>Sound Energy</vt:lpstr>
      <vt:lpstr>Sound Energy</vt:lpstr>
      <vt:lpstr>How Sound Behaves</vt:lpstr>
      <vt:lpstr>Light Energy</vt:lpstr>
      <vt:lpstr>Light Energy</vt:lpstr>
      <vt:lpstr>Light Energy</vt:lpstr>
      <vt:lpstr>Thermal Energy</vt:lpstr>
      <vt:lpstr>Thermal Energy</vt:lpstr>
      <vt:lpstr>Thermal Energy</vt:lpstr>
      <vt:lpstr>Thermal Energy</vt:lpstr>
      <vt:lpstr>Thermal Energy</vt:lpstr>
      <vt:lpstr>Thermal Energy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 Notes</dc:title>
  <dc:creator>Cheryl Wooden</dc:creator>
  <cp:lastModifiedBy>dlbegner</cp:lastModifiedBy>
  <cp:revision>51</cp:revision>
  <dcterms:created xsi:type="dcterms:W3CDTF">2014-04-17T01:13:36Z</dcterms:created>
  <dcterms:modified xsi:type="dcterms:W3CDTF">2014-05-01T18:34:33Z</dcterms:modified>
</cp:coreProperties>
</file>