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957B6-4226-9546-9A7E-5B8CAB9B707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97197-B4BE-AF45-B3A9-AF1061696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97197-B4BE-AF45-B3A9-AF1061696D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</a:t>
            </a:r>
            <a:r>
              <a:rPr lang="en-US" baseline="0" dirty="0" smtClean="0"/>
              <a:t> a density tower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97197-B4BE-AF45-B3A9-AF1061696D6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EA8178-7222-41C3-8310-08AF2ED02388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7399F7-7CE7-4DEC-ACF9-1A78DBC95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8178-7222-41C3-8310-08AF2ED02388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99F7-7CE7-4DEC-ACF9-1A78DBC95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8178-7222-41C3-8310-08AF2ED02388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99F7-7CE7-4DEC-ACF9-1A78DBC95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EA8178-7222-41C3-8310-08AF2ED02388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7399F7-7CE7-4DEC-ACF9-1A78DBC955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EA8178-7222-41C3-8310-08AF2ED02388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7399F7-7CE7-4DEC-ACF9-1A78DBC95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8178-7222-41C3-8310-08AF2ED02388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99F7-7CE7-4DEC-ACF9-1A78DBC955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8178-7222-41C3-8310-08AF2ED02388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99F7-7CE7-4DEC-ACF9-1A78DBC955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EA8178-7222-41C3-8310-08AF2ED02388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7399F7-7CE7-4DEC-ACF9-1A78DBC955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8178-7222-41C3-8310-08AF2ED02388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99F7-7CE7-4DEC-ACF9-1A78DBC95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EA8178-7222-41C3-8310-08AF2ED02388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7399F7-7CE7-4DEC-ACF9-1A78DBC955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EA8178-7222-41C3-8310-08AF2ED02388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7399F7-7CE7-4DEC-ACF9-1A78DBC955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EA8178-7222-41C3-8310-08AF2ED02388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7399F7-7CE7-4DEC-ACF9-1A78DBC95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whMAIGNq7E" TargetMode="External"/><Relationship Id="rId2" Type="http://schemas.openxmlformats.org/officeDocument/2006/relationships/hyperlink" Target="http://www.youtube.com/watch?v=SegMt7sa42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A2WsSHf96s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fMDC4guXZ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oBiCbygsG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Chapter 11	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Matter and its Properties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Atom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smallest particle of an element that still has the properties of the element.</a:t>
            </a:r>
          </a:p>
          <a:p>
            <a:r>
              <a:rPr lang="en-US" dirty="0" smtClean="0">
                <a:latin typeface="Comic Sans MS" pitchFamily="66" charset="0"/>
              </a:rPr>
              <a:t>Made up of: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Protons: positive charge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Found in the nucleus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Neutrons: no charge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Found in the nucleus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Electrons: negative charge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Move around the nucleus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Can join or leave the atom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Can be shared with another </a:t>
            </a:r>
          </a:p>
          <a:p>
            <a:pPr lvl="2">
              <a:buNone/>
            </a:pPr>
            <a:r>
              <a:rPr lang="en-US" dirty="0" smtClean="0">
                <a:latin typeface="Comic Sans MS" pitchFamily="66" charset="0"/>
              </a:rPr>
              <a:t>	atom</a:t>
            </a:r>
          </a:p>
        </p:txBody>
      </p:sp>
      <p:pic>
        <p:nvPicPr>
          <p:cNvPr id="4" name="Picture 3" descr="at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362200"/>
            <a:ext cx="388241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Molecule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smallest particle of a substance made of combined atoms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An oxygen molecule has two atoms</a:t>
            </a:r>
          </a:p>
        </p:txBody>
      </p:sp>
      <p:pic>
        <p:nvPicPr>
          <p:cNvPr id="6" name="Picture 5" descr="oxyg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352800"/>
            <a:ext cx="4620296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Compounds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 type of matter made of a combination of different elements.</a:t>
            </a:r>
          </a:p>
          <a:p>
            <a:r>
              <a:rPr lang="en-US" dirty="0" smtClean="0">
                <a:latin typeface="Comic Sans MS" pitchFamily="66" charset="0"/>
              </a:rPr>
              <a:t>Most things that you see around you are compounds.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6" name="Picture 5" descr="Compou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971800"/>
            <a:ext cx="4252982" cy="3646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Phases of matter	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352800" cy="32766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Solids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Have a definite shape and volume.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Particles are very close together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Particles move quickly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7" name="Picture 6" descr="phases of matt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295400"/>
            <a:ext cx="52832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Phases of matter	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352800" cy="3276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Liquid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Have a definite volume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Particles are fairly close together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Do not have their own shape.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Take the shape of the container they are in.</a:t>
            </a:r>
          </a:p>
          <a:p>
            <a:pPr lvl="2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7" name="Picture 6" descr="phases of matt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295400"/>
            <a:ext cx="52832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Phases of matter	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352800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Gas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Particles are not close together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Particles float around – sometimes colliding into each other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No definite shape or volume.</a:t>
            </a:r>
          </a:p>
          <a:p>
            <a:pPr lvl="2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7" name="Picture 6" descr="phases of matt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295400"/>
            <a:ext cx="5207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Changes of matter	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390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Liquid to Solid – Freezing Point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When a liquid gets colder, it freezes.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Particles slow down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Water freezes at 0 degrees Celsius (32 degrees Fahrenheit)</a:t>
            </a: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2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5" name="Picture 4" descr="phase chan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276600"/>
            <a:ext cx="4038600" cy="33578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Changes of matter	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390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Liquid to Gas – Evaporation/Boiling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When a liquid gets hotter it starts to boil.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Particles evaporate from the surface of a liquid when they move upward with enough speed.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Different liquids have different boiling points.</a:t>
            </a: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2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5" name="Picture 4" descr="phase chan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500193"/>
            <a:ext cx="4038600" cy="33578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Changes of matter	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390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Gas to a Liquid - Condensation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Often happens when gas particles touch a cold surface and their temperature drops.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Particles slow down and get trapped.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As more particles get trapped, they form a liquid drop.</a:t>
            </a: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2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5" name="Picture 4" descr="phase chan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500193"/>
            <a:ext cx="4038600" cy="33578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MIXTURES	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390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Different materials placed together but do not bond to form compounds.</a:t>
            </a:r>
          </a:p>
          <a:p>
            <a:r>
              <a:rPr lang="en-US" dirty="0" smtClean="0">
                <a:latin typeface="Comic Sans MS" pitchFamily="66" charset="0"/>
              </a:rPr>
              <a:t>The different materials keep their properties.</a:t>
            </a:r>
          </a:p>
          <a:p>
            <a:r>
              <a:rPr lang="en-US" dirty="0" smtClean="0">
                <a:latin typeface="Comic Sans MS" pitchFamily="66" charset="0"/>
              </a:rPr>
              <a:t>The materials can be separated out.</a:t>
            </a: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2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6" name="Picture 5" descr="mixture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505200"/>
            <a:ext cx="3317875" cy="2667000"/>
          </a:xfrm>
          <a:prstGeom prst="rect">
            <a:avLst/>
          </a:prstGeom>
        </p:spPr>
      </p:pic>
      <p:pic>
        <p:nvPicPr>
          <p:cNvPr id="7" name="Picture 6" descr="mixtu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352800"/>
            <a:ext cx="3669890" cy="2844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Elements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basic building blocks of matter.</a:t>
            </a:r>
          </a:p>
          <a:p>
            <a:r>
              <a:rPr lang="en-US" dirty="0" smtClean="0">
                <a:latin typeface="Comic Sans MS" pitchFamily="66" charset="0"/>
              </a:rPr>
              <a:t>Over 100 basic kinds of matter.</a:t>
            </a:r>
          </a:p>
          <a:p>
            <a:r>
              <a:rPr lang="en-US" dirty="0" smtClean="0">
                <a:latin typeface="Comic Sans MS" pitchFamily="66" charset="0"/>
              </a:rPr>
              <a:t>Elements combine to make up all other kinds of matter.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I-periodic-col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276599"/>
            <a:ext cx="5638800" cy="3405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SOLUTIONS	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390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A special mixture in which substances are spread out evenly and will not settle.</a:t>
            </a:r>
          </a:p>
          <a:p>
            <a:r>
              <a:rPr lang="en-US" dirty="0" smtClean="0">
                <a:latin typeface="Comic Sans MS" pitchFamily="66" charset="0"/>
              </a:rPr>
              <a:t>Solute = substance being dissolved</a:t>
            </a:r>
          </a:p>
          <a:p>
            <a:r>
              <a:rPr lang="en-US" dirty="0" smtClean="0">
                <a:latin typeface="Comic Sans MS" pitchFamily="66" charset="0"/>
              </a:rPr>
              <a:t>Solvent = substance doing the dissolving.</a:t>
            </a: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2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8" name="Picture 7" descr="Koolai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3581400"/>
            <a:ext cx="2670735" cy="27241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43400" y="42672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Solute = sugar</a:t>
            </a:r>
          </a:p>
          <a:p>
            <a:r>
              <a:rPr lang="en-US" sz="2400" dirty="0" smtClean="0">
                <a:latin typeface="Comic Sans MS" pitchFamily="66" charset="0"/>
              </a:rPr>
              <a:t>Solvent = water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SOLUTIONS	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390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Concentrated Solution – has so much solute that it is relatively close to being saturated</a:t>
            </a:r>
          </a:p>
          <a:p>
            <a:r>
              <a:rPr lang="en-US" dirty="0" smtClean="0">
                <a:latin typeface="Comic Sans MS" pitchFamily="66" charset="0"/>
              </a:rPr>
              <a:t>Dilute Solution – just a little solute in comparison with how much could dissolve.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2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6" name="Picture 5" descr="solu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886200"/>
            <a:ext cx="4572000" cy="195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SOLUTIONS	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390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Saturated Solution – contains all the solute that can be dissolved without changing the temperature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Once it has reached it’s limit of solute it is called saturated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If you add more solute to a saturated solution, the extra solute will settle to the bottom.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2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5" name="Picture 4" descr="salt sol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4267200"/>
            <a:ext cx="3505200" cy="2094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Properties of elements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Physical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Can be measured without changing the material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Color, odor, mass, volume, phase at room temperature</a:t>
            </a:r>
          </a:p>
          <a:p>
            <a:r>
              <a:rPr lang="en-US" dirty="0" smtClean="0">
                <a:latin typeface="Comic Sans MS" pitchFamily="66" charset="0"/>
              </a:rPr>
              <a:t>Chemical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How materials change into other materials</a:t>
            </a:r>
          </a:p>
          <a:p>
            <a:pPr lvl="2"/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5" name="Picture 4" descr="chemical chan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88620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Properties of elements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¾ of the elements are metals.</a:t>
            </a:r>
          </a:p>
          <a:p>
            <a:r>
              <a:rPr lang="en-US" dirty="0" smtClean="0">
                <a:latin typeface="Comic Sans MS" pitchFamily="66" charset="0"/>
              </a:rPr>
              <a:t>Physical properties of metals are: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Shiny,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Bendable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Able to conduct heat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Able to conduct electricity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6" name="Picture 5" descr="aluminum fo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648200"/>
            <a:ext cx="1809750" cy="1562100"/>
          </a:xfrm>
          <a:prstGeom prst="rect">
            <a:avLst/>
          </a:prstGeom>
        </p:spPr>
      </p:pic>
      <p:pic>
        <p:nvPicPr>
          <p:cNvPr id="7" name="Picture 6" descr="copper wi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4419600"/>
            <a:ext cx="1666875" cy="1666875"/>
          </a:xfrm>
          <a:prstGeom prst="rect">
            <a:avLst/>
          </a:prstGeom>
        </p:spPr>
      </p:pic>
      <p:pic>
        <p:nvPicPr>
          <p:cNvPr id="8" name="Picture 7" descr="stainless steel cooking po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4267200"/>
            <a:ext cx="3391232" cy="191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Weight and mass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Weight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The measure of the pull of gravity on an object.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Can change when the pull of gravity changes.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Measured in pounds</a:t>
            </a:r>
          </a:p>
          <a:p>
            <a:r>
              <a:rPr lang="en-US" dirty="0" smtClean="0">
                <a:latin typeface="Comic Sans MS" pitchFamily="66" charset="0"/>
              </a:rPr>
              <a:t>Mass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The amount of matter in an object.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Does not change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Measured in grams</a:t>
            </a:r>
          </a:p>
          <a:p>
            <a:pPr lvl="2"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  <a:hlinkClick r:id="rId2"/>
              </a:rPr>
              <a:t>Weight vs. Mass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  <a:hlinkClick r:id="rId3"/>
              </a:rPr>
              <a:t>A delightful song!</a:t>
            </a:r>
            <a:endParaRPr lang="en-US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6" name="Picture 5" descr="mass and weigh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648200"/>
            <a:ext cx="3352800" cy="1885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Volume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amount of space that an object takes up.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Measured in cubic units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  <a:hlinkClick r:id="rId2"/>
              </a:rPr>
              <a:t>Volume song!! </a:t>
            </a: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5" name="Picture 4" descr="volu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667000"/>
            <a:ext cx="1704975" cy="2581275"/>
          </a:xfrm>
          <a:prstGeom prst="rect">
            <a:avLst/>
          </a:prstGeom>
        </p:spPr>
      </p:pic>
      <p:pic>
        <p:nvPicPr>
          <p:cNvPr id="7" name="Picture 6" descr="volume 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2895600"/>
            <a:ext cx="3057525" cy="2279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Density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Density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The measure of the amount of matter in a given volume.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Density = mass / volume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  <a:hlinkClick r:id="rId2"/>
              </a:rPr>
              <a:t>Another little song!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Density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basebal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1524000"/>
            <a:ext cx="2857500" cy="2867025"/>
          </a:xfrm>
        </p:spPr>
      </p:pic>
      <p:sp>
        <p:nvSpPr>
          <p:cNvPr id="7" name="TextBox 6"/>
          <p:cNvSpPr txBox="1"/>
          <p:nvPr/>
        </p:nvSpPr>
        <p:spPr>
          <a:xfrm>
            <a:off x="609600" y="47244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Baseball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Mass = 110 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Volume = 195 cubic cm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Density = 0.56 grams/cubic cm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48006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Ball of Clay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Mass = 445 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Volume = 195 cubic cm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Density = 2.28 grams/cubic cm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953000" y="1600200"/>
            <a:ext cx="2971800" cy="2743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Buoyancy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An object is buoyant if it floats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If the object’s density is less than the liquid’s density, it will float.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If the object’s density is greater than the liquid’s density, it will sink.</a:t>
            </a: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r>
              <a:rPr lang="en-US" dirty="0" smtClean="0">
                <a:latin typeface="Comic Sans MS" pitchFamily="66" charset="0"/>
              </a:rPr>
              <a:t>Density of fresh water = 1.00 grams/cubic cm.</a:t>
            </a:r>
          </a:p>
          <a:p>
            <a:pPr lvl="1">
              <a:buNone/>
            </a:pPr>
            <a:r>
              <a:rPr lang="en-US" dirty="0" smtClean="0">
                <a:latin typeface="Comic Sans MS" pitchFamily="66" charset="0"/>
              </a:rPr>
              <a:t>Density of a tennis ball = 0.29 grams/cubic cm.</a:t>
            </a:r>
          </a:p>
          <a:p>
            <a:pPr lvl="1">
              <a:buNone/>
            </a:pPr>
            <a:r>
              <a:rPr lang="en-US" dirty="0" smtClean="0">
                <a:latin typeface="Comic Sans MS" pitchFamily="66" charset="0"/>
              </a:rPr>
              <a:t>Density of a baseball = 0.56 grams/ cubic cm.</a:t>
            </a: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r>
              <a:rPr lang="en-US" dirty="0" smtClean="0">
                <a:latin typeface="Comic Sans MS" pitchFamily="66" charset="0"/>
              </a:rPr>
              <a:t>Which one will float?</a:t>
            </a:r>
          </a:p>
          <a:p>
            <a:pPr lvl="1">
              <a:buNone/>
            </a:pPr>
            <a:r>
              <a:rPr lang="en-US" dirty="0" smtClean="0">
                <a:latin typeface="Comic Sans MS" pitchFamily="66" charset="0"/>
              </a:rPr>
              <a:t>Which one will sink?</a:t>
            </a: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r>
              <a:rPr lang="en-US" dirty="0" smtClean="0">
                <a:latin typeface="Comic Sans MS" pitchFamily="66" charset="0"/>
                <a:hlinkClick r:id="rId2"/>
              </a:rPr>
              <a:t>Buoyancy Video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729</TotalTime>
  <Words>725</Words>
  <Application>Microsoft Office PowerPoint</Application>
  <PresentationFormat>On-screen Show (4:3)</PresentationFormat>
  <Paragraphs>168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Chapter 11 </vt:lpstr>
      <vt:lpstr>Elements</vt:lpstr>
      <vt:lpstr>Properties of elements</vt:lpstr>
      <vt:lpstr>Properties of elements</vt:lpstr>
      <vt:lpstr>Weight and mass</vt:lpstr>
      <vt:lpstr>Volume</vt:lpstr>
      <vt:lpstr>Density </vt:lpstr>
      <vt:lpstr>Density</vt:lpstr>
      <vt:lpstr>Buoyancy</vt:lpstr>
      <vt:lpstr>Atom</vt:lpstr>
      <vt:lpstr>Molecule</vt:lpstr>
      <vt:lpstr>Compounds</vt:lpstr>
      <vt:lpstr>Phases of matter </vt:lpstr>
      <vt:lpstr>Phases of matter </vt:lpstr>
      <vt:lpstr>Phases of matter </vt:lpstr>
      <vt:lpstr>Changes of matter </vt:lpstr>
      <vt:lpstr>Changes of matter </vt:lpstr>
      <vt:lpstr>Changes of matter </vt:lpstr>
      <vt:lpstr>MIXTURES </vt:lpstr>
      <vt:lpstr>SOLUTIONS </vt:lpstr>
      <vt:lpstr>SOLUTIONS </vt:lpstr>
      <vt:lpstr>SOLUTIONS </vt:lpstr>
    </vt:vector>
  </TitlesOfParts>
  <Company>Dunlap School District 323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Fujitsu</dc:creator>
  <cp:lastModifiedBy>dlbegner</cp:lastModifiedBy>
  <cp:revision>59</cp:revision>
  <dcterms:created xsi:type="dcterms:W3CDTF">2013-10-02T02:14:33Z</dcterms:created>
  <dcterms:modified xsi:type="dcterms:W3CDTF">2014-10-21T18:34:46Z</dcterms:modified>
</cp:coreProperties>
</file>