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68" r:id="rId3"/>
    <p:sldId id="275" r:id="rId4"/>
    <p:sldId id="276" r:id="rId5"/>
    <p:sldId id="277" r:id="rId6"/>
    <p:sldId id="278" r:id="rId7"/>
    <p:sldId id="279" r:id="rId8"/>
    <p:sldId id="280" r:id="rId9"/>
    <p:sldId id="281" r:id="rId10"/>
    <p:sldId id="27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C1CC93D9-AC78-4CD0-8E91-42C5443270E7}" type="slidenum">
              <a:rPr lang="en-US" smtClean="0"/>
              <a:pPr>
                <a:defRPr/>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11DA7EC-3466-48EA-8F68-5349BCA398C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pPr>
              <a:defRPr/>
            </a:pPr>
            <a:fld id="{6829EB91-6ED1-4E1A-8367-667996EF903E}" type="slidenum">
              <a:rPr lang="en-US" smtClean="0"/>
              <a:pPr>
                <a:defRPr/>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4EAE8CFE-A622-40A7-B1EB-B6EB38AE80A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pPr>
              <a:defRPr/>
            </a:pPr>
            <a:fld id="{CEAE9B7C-EC11-4AF1-A2FE-20CB6B8BE3A7}" type="slidenum">
              <a:rPr lang="en-US" smtClean="0"/>
              <a:pPr>
                <a:defRPr/>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C10CCCB2-804A-417D-8880-83BBE861D76C}" type="slidenum">
              <a:rPr lang="en-US" smtClean="0"/>
              <a:pPr>
                <a:defRPr/>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7C5FAEF-FA02-4A55-90D4-542CDE9244AF}" type="slidenum">
              <a:rPr lang="en-US" smtClean="0"/>
              <a:pPr>
                <a:defRPr/>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D0DFC426-0DA9-4265-9187-444552CCF85A}" type="slidenum">
              <a:rPr lang="en-US" smtClean="0"/>
              <a:pPr>
                <a:defRPr/>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pPr>
              <a:defRPr/>
            </a:pPr>
            <a:fld id="{0AE11471-5DFA-442A-81F6-61ECEE249589}"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3659ACEB-2DE4-4079-A970-D5472B0B59D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1F64D8F8-7FE3-49FC-B0D2-505E14EA1BFD}" type="slidenum">
              <a:rPr lang="en-US" smtClean="0"/>
              <a:pPr>
                <a:defRPr/>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pPr>
              <a:defRPr/>
            </a:pPr>
            <a:fld id="{57912FF2-8DE5-4531-9FD0-521D318ECC35}" type="slidenum">
              <a:rPr lang="en-US" smtClean="0"/>
              <a:pPr>
                <a:defRPr/>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pPr>
              <a:defRPr/>
            </a:pPr>
            <a:endParaRPr lang="en-US" dirty="0"/>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942EFEC6-C916-426C-9A93-59F001AD4E0E}" type="slidenum">
              <a:rPr lang="en-US" smtClean="0"/>
              <a:pPr>
                <a:defRPr/>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app.discoveryeducation.com/player/?assetGuid=4C51D0EC-70BD-41E8-A8DE-23F9398D798E&amp;fromMyDe=0&amp;isPrinterFriendly=0&amp;provider=&amp;isLessonFromHealth=0&amp;productcode=US&amp;isAssigned=false&amp;includeHeader=YES&amp;homeworkGuid=" TargetMode="External"/><Relationship Id="rId1" Type="http://schemas.openxmlformats.org/officeDocument/2006/relationships/slideLayout" Target="../slideLayouts/slideLayout2.xml"/><Relationship Id="rId4" Type="http://schemas.openxmlformats.org/officeDocument/2006/relationships/hyperlink" Target="https://www.youtube.com/watch?v=q2T7CL9wqy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eaLnBrk="1" hangingPunct="1">
              <a:defRPr/>
            </a:pPr>
            <a:r>
              <a:rPr lang="en-US" dirty="0" smtClean="0"/>
              <a:t>America Grows and Changes</a:t>
            </a:r>
          </a:p>
        </p:txBody>
      </p:sp>
      <p:sp>
        <p:nvSpPr>
          <p:cNvPr id="2050" name="Rectangle 2"/>
          <p:cNvSpPr>
            <a:spLocks noGrp="1" noChangeArrowheads="1"/>
          </p:cNvSpPr>
          <p:nvPr>
            <p:ph type="ctrTitle"/>
          </p:nvPr>
        </p:nvSpPr>
        <p:spPr/>
        <p:txBody>
          <a:bodyPr/>
          <a:lstStyle/>
          <a:p>
            <a:pPr eaLnBrk="1" hangingPunct="1">
              <a:defRPr/>
            </a:pPr>
            <a:r>
              <a:rPr lang="en-US" dirty="0" smtClean="0"/>
              <a:t>Chapter 5</a:t>
            </a:r>
          </a:p>
        </p:txBody>
      </p:sp>
      <p:pic>
        <p:nvPicPr>
          <p:cNvPr id="3076" name="Picture 7" descr="Statesbanner"/>
          <p:cNvPicPr>
            <a:picLocks noChangeAspect="1" noChangeArrowheads="1"/>
          </p:cNvPicPr>
          <p:nvPr/>
        </p:nvPicPr>
        <p:blipFill>
          <a:blip r:embed="rId2" cstate="print"/>
          <a:srcRect/>
          <a:stretch>
            <a:fillRect/>
          </a:stretch>
        </p:blipFill>
        <p:spPr bwMode="auto">
          <a:xfrm>
            <a:off x="304800" y="5105400"/>
            <a:ext cx="857250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Reflection</a:t>
            </a:r>
            <a:endParaRPr lang="en-US" dirty="0"/>
          </a:p>
        </p:txBody>
      </p:sp>
      <p:sp>
        <p:nvSpPr>
          <p:cNvPr id="9" name="Content Placeholder 8"/>
          <p:cNvSpPr>
            <a:spLocks noGrp="1"/>
          </p:cNvSpPr>
          <p:nvPr>
            <p:ph sz="quarter" idx="1"/>
          </p:nvPr>
        </p:nvSpPr>
        <p:spPr/>
        <p:txBody>
          <a:bodyPr/>
          <a:lstStyle/>
          <a:p>
            <a:pPr lvl="0"/>
            <a:r>
              <a:rPr lang="en-US" dirty="0" smtClean="0"/>
              <a:t>Do you agree with President Roosevelt’s opinion that it was important for the United States to get involved in the affairs of other nations?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 new role for the united states</a:t>
            </a:r>
            <a:endParaRPr lang="en-US" dirty="0"/>
          </a:p>
        </p:txBody>
      </p:sp>
      <p:sp>
        <p:nvSpPr>
          <p:cNvPr id="3" name="Title 2"/>
          <p:cNvSpPr>
            <a:spLocks noGrp="1"/>
          </p:cNvSpPr>
          <p:nvPr>
            <p:ph type="title"/>
          </p:nvPr>
        </p:nvSpPr>
        <p:spPr/>
        <p:txBody>
          <a:bodyPr/>
          <a:lstStyle/>
          <a:p>
            <a:r>
              <a:rPr lang="en-US" dirty="0" smtClean="0"/>
              <a:t>Lesson 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a:t>
            </a:r>
            <a:endParaRPr lang="en-US" dirty="0"/>
          </a:p>
        </p:txBody>
      </p:sp>
      <p:sp>
        <p:nvSpPr>
          <p:cNvPr id="3" name="Content Placeholder 2"/>
          <p:cNvSpPr>
            <a:spLocks noGrp="1"/>
          </p:cNvSpPr>
          <p:nvPr>
            <p:ph sz="quarter" idx="1"/>
          </p:nvPr>
        </p:nvSpPr>
        <p:spPr/>
        <p:txBody>
          <a:bodyPr/>
          <a:lstStyle/>
          <a:p>
            <a:r>
              <a:rPr lang="en-US" dirty="0" smtClean="0"/>
              <a:t>Empire-building</a:t>
            </a:r>
          </a:p>
          <a:p>
            <a:endParaRPr lang="en-US" dirty="0" smtClean="0"/>
          </a:p>
          <a:p>
            <a:r>
              <a:rPr lang="en-US" dirty="0" smtClean="0"/>
              <a:t>Many new lands – including Pacific islands</a:t>
            </a:r>
          </a:p>
          <a:p>
            <a:endParaRPr lang="en-US" dirty="0" smtClean="0"/>
          </a:p>
          <a:p>
            <a:r>
              <a:rPr lang="en-US" dirty="0" smtClean="0"/>
              <a:t>Led to conflict with European nations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Cuba</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Spain’s empire shrinking</a:t>
            </a:r>
          </a:p>
          <a:p>
            <a:pPr lvl="1"/>
            <a:r>
              <a:rPr lang="en-US" dirty="0" smtClean="0"/>
              <a:t>Puerto Rico &amp; Cuba</a:t>
            </a:r>
          </a:p>
          <a:p>
            <a:r>
              <a:rPr lang="en-US" dirty="0" smtClean="0"/>
              <a:t>Many Cubans wanted independence</a:t>
            </a:r>
          </a:p>
          <a:p>
            <a:r>
              <a:rPr lang="en-US" dirty="0" smtClean="0"/>
              <a:t>Many Americans supported the Cubans:</a:t>
            </a:r>
          </a:p>
          <a:p>
            <a:pPr lvl="1"/>
            <a:r>
              <a:rPr lang="en-US" dirty="0" smtClean="0"/>
              <a:t>Struggle for independence was like ours</a:t>
            </a:r>
          </a:p>
          <a:p>
            <a:pPr lvl="1"/>
            <a:r>
              <a:rPr lang="en-US" dirty="0" smtClean="0"/>
              <a:t>Some Americans owned plantations and mills</a:t>
            </a:r>
          </a:p>
          <a:p>
            <a:pPr lvl="1"/>
            <a:r>
              <a:rPr lang="en-US" dirty="0" smtClean="0"/>
              <a:t>American newspapers said Spanish were treating Cubans badly</a:t>
            </a:r>
          </a:p>
        </p:txBody>
      </p:sp>
      <p:pic>
        <p:nvPicPr>
          <p:cNvPr id="90116" name="Picture 4" descr="http://www.pwsdb.com/pgm/images/pages/map-Florida-Cuba-s.gif"/>
          <p:cNvPicPr>
            <a:picLocks noChangeAspect="1" noChangeArrowheads="1"/>
          </p:cNvPicPr>
          <p:nvPr/>
        </p:nvPicPr>
        <p:blipFill>
          <a:blip r:embed="rId2" cstate="print"/>
          <a:srcRect/>
          <a:stretch>
            <a:fillRect/>
          </a:stretch>
        </p:blipFill>
        <p:spPr bwMode="auto">
          <a:xfrm>
            <a:off x="4800600" y="1905000"/>
            <a:ext cx="3983960" cy="36290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Spanish-American War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Peaceful attempt to help Cuba – offer to buy from Spain</a:t>
            </a:r>
          </a:p>
          <a:p>
            <a:endParaRPr lang="en-US" dirty="0" smtClean="0"/>
          </a:p>
          <a:p>
            <a:r>
              <a:rPr lang="en-US" dirty="0" smtClean="0"/>
              <a:t>Conflict – sent battleship to protect Americans and businesses in Cuba</a:t>
            </a:r>
          </a:p>
          <a:p>
            <a:endParaRPr lang="en-US" dirty="0" smtClean="0"/>
          </a:p>
          <a:p>
            <a:r>
              <a:rPr lang="en-US" dirty="0" smtClean="0"/>
              <a:t>Exploded on first night in harbor, killing 260 seamen</a:t>
            </a:r>
          </a:p>
          <a:p>
            <a:endParaRPr lang="en-US" dirty="0" smtClean="0"/>
          </a:p>
          <a:p>
            <a:r>
              <a:rPr lang="en-US" dirty="0" smtClean="0"/>
              <a:t>Newspapers said Spain attacked the ship</a:t>
            </a:r>
          </a:p>
          <a:p>
            <a:endParaRPr lang="en-US" dirty="0" smtClean="0"/>
          </a:p>
          <a:p>
            <a:r>
              <a:rPr lang="en-US" dirty="0" smtClean="0"/>
              <a:t>Americans demanded war – declared on April 25, </a:t>
            </a:r>
            <a:r>
              <a:rPr lang="en-US" dirty="0" smtClean="0"/>
              <a:t>1898</a:t>
            </a:r>
            <a:endParaRPr lang="en-US" dirty="0" smtClean="0"/>
          </a:p>
          <a:p>
            <a:endParaRPr lang="en-US" dirty="0" smtClean="0"/>
          </a:p>
          <a:p>
            <a:r>
              <a:rPr lang="en-US" dirty="0" smtClean="0"/>
              <a:t>Only lasted four months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Theodore Roosevelt</a:t>
            </a:r>
            <a:endParaRPr lang="en-US" dirty="0"/>
          </a:p>
        </p:txBody>
      </p:sp>
      <p:sp>
        <p:nvSpPr>
          <p:cNvPr id="8" name="Content Placeholder 7"/>
          <p:cNvSpPr>
            <a:spLocks noGrp="1"/>
          </p:cNvSpPr>
          <p:nvPr>
            <p:ph sz="half" idx="1"/>
          </p:nvPr>
        </p:nvSpPr>
        <p:spPr/>
        <p:txBody>
          <a:bodyPr/>
          <a:lstStyle/>
          <a:p>
            <a:r>
              <a:rPr lang="en-US" dirty="0" smtClean="0"/>
              <a:t>War hero from Spanish-American War</a:t>
            </a:r>
          </a:p>
          <a:p>
            <a:endParaRPr lang="en-US" dirty="0" smtClean="0"/>
          </a:p>
          <a:p>
            <a:r>
              <a:rPr lang="en-US" dirty="0" smtClean="0"/>
              <a:t>Army volunteer with “Rough Riders” who were mostly western cowhands and college athletes</a:t>
            </a:r>
            <a:endParaRPr lang="en-US" dirty="0"/>
          </a:p>
        </p:txBody>
      </p:sp>
      <p:pic>
        <p:nvPicPr>
          <p:cNvPr id="93186" name="Picture 2" descr="http://www.homeofheroes.com/photos/1_spanish/roosevelt_bfull.jpg"/>
          <p:cNvPicPr>
            <a:picLocks noChangeAspect="1" noChangeArrowheads="1"/>
          </p:cNvPicPr>
          <p:nvPr/>
        </p:nvPicPr>
        <p:blipFill>
          <a:blip r:embed="rId2" cstate="print"/>
          <a:srcRect/>
          <a:stretch>
            <a:fillRect/>
          </a:stretch>
        </p:blipFill>
        <p:spPr bwMode="auto">
          <a:xfrm>
            <a:off x="4953000" y="1371600"/>
            <a:ext cx="3581400" cy="4762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to the Presidency</a:t>
            </a:r>
            <a:endParaRPr lang="en-US" dirty="0"/>
          </a:p>
        </p:txBody>
      </p:sp>
      <p:sp>
        <p:nvSpPr>
          <p:cNvPr id="3" name="Content Placeholder 2"/>
          <p:cNvSpPr>
            <a:spLocks noGrp="1"/>
          </p:cNvSpPr>
          <p:nvPr>
            <p:ph sz="half" idx="1"/>
          </p:nvPr>
        </p:nvSpPr>
        <p:spPr/>
        <p:txBody>
          <a:bodyPr/>
          <a:lstStyle/>
          <a:p>
            <a:r>
              <a:rPr lang="en-US" dirty="0" smtClean="0"/>
              <a:t>After Cuba, elected to governor of New York</a:t>
            </a:r>
          </a:p>
          <a:p>
            <a:endParaRPr lang="en-US" dirty="0" smtClean="0"/>
          </a:p>
          <a:p>
            <a:r>
              <a:rPr lang="en-US" dirty="0" smtClean="0"/>
              <a:t>Two years later, elected Vice President, with President William McKinley</a:t>
            </a:r>
          </a:p>
          <a:p>
            <a:endParaRPr lang="en-US" dirty="0" smtClean="0"/>
          </a:p>
          <a:p>
            <a:r>
              <a:rPr lang="en-US" dirty="0" smtClean="0"/>
              <a:t>In 1901, McKinley was killed and Roosevelt became President</a:t>
            </a:r>
            <a:endParaRPr lang="en-US" dirty="0"/>
          </a:p>
        </p:txBody>
      </p:sp>
      <p:pic>
        <p:nvPicPr>
          <p:cNvPr id="95234" name="Picture 2" descr="http://www.nnp.org/nni/Publications/Dutch-American/images/Theodore_Roosevelt_Large.jpg"/>
          <p:cNvPicPr>
            <a:picLocks noChangeAspect="1" noChangeArrowheads="1"/>
          </p:cNvPicPr>
          <p:nvPr/>
        </p:nvPicPr>
        <p:blipFill>
          <a:blip r:embed="rId2" cstate="print"/>
          <a:srcRect/>
          <a:stretch>
            <a:fillRect/>
          </a:stretch>
        </p:blipFill>
        <p:spPr bwMode="auto">
          <a:xfrm>
            <a:off x="4953000" y="1447800"/>
            <a:ext cx="3672850" cy="48481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Roosevelt as President</a:t>
            </a:r>
            <a:endParaRPr lang="en-US" dirty="0"/>
          </a:p>
        </p:txBody>
      </p:sp>
      <p:sp>
        <p:nvSpPr>
          <p:cNvPr id="3" name="Content Placeholder 2"/>
          <p:cNvSpPr>
            <a:spLocks noGrp="1"/>
          </p:cNvSpPr>
          <p:nvPr>
            <p:ph sz="half" idx="1"/>
          </p:nvPr>
        </p:nvSpPr>
        <p:spPr/>
        <p:txBody>
          <a:bodyPr>
            <a:normAutofit/>
          </a:bodyPr>
          <a:lstStyle/>
          <a:p>
            <a:pPr>
              <a:lnSpc>
                <a:spcPct val="90000"/>
              </a:lnSpc>
            </a:pPr>
            <a:r>
              <a:rPr lang="en-US" sz="2800" dirty="0" smtClean="0"/>
              <a:t>Roosevelt believed that the U.S. should be involved in actions throughout the world.</a:t>
            </a:r>
          </a:p>
          <a:p>
            <a:pPr>
              <a:lnSpc>
                <a:spcPct val="90000"/>
              </a:lnSpc>
            </a:pPr>
            <a:endParaRPr lang="en-US" sz="2800" dirty="0" smtClean="0"/>
          </a:p>
          <a:p>
            <a:pPr>
              <a:lnSpc>
                <a:spcPct val="90000"/>
              </a:lnSpc>
            </a:pPr>
            <a:r>
              <a:rPr lang="en-US" sz="2800" dirty="0" smtClean="0"/>
              <a:t>In 1907, Roosevelt decided to remind other countries that he was the leader of a powerful military force</a:t>
            </a:r>
          </a:p>
        </p:txBody>
      </p:sp>
      <p:sp>
        <p:nvSpPr>
          <p:cNvPr id="7" name="Content Placeholder 6"/>
          <p:cNvSpPr>
            <a:spLocks noGrp="1"/>
          </p:cNvSpPr>
          <p:nvPr>
            <p:ph sz="half" idx="2"/>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Sent “Great White Fleet” on a world cruise</a:t>
            </a:r>
            <a:endParaRPr lang="en-US" dirty="0"/>
          </a:p>
        </p:txBody>
      </p:sp>
      <p:pic>
        <p:nvPicPr>
          <p:cNvPr id="8" name="Picture 5" descr="Great_white_fleet"/>
          <p:cNvPicPr>
            <a:picLocks noChangeAspect="1" noChangeArrowheads="1"/>
          </p:cNvPicPr>
          <p:nvPr/>
        </p:nvPicPr>
        <p:blipFill>
          <a:blip r:embed="rId2" cstate="print"/>
          <a:stretch>
            <a:fillRect/>
          </a:stretch>
        </p:blipFill>
        <p:spPr>
          <a:xfrm>
            <a:off x="4953000" y="2057400"/>
            <a:ext cx="3822989" cy="21026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Panama Canal</a:t>
            </a:r>
            <a:endParaRPr lang="en-US" dirty="0"/>
          </a:p>
        </p:txBody>
      </p:sp>
      <p:pic>
        <p:nvPicPr>
          <p:cNvPr id="96258" name="Picture 2" descr="http://newspoint.in/images/media/News/international/616.jpg">
            <a:hlinkClick r:id="rId2"/>
          </p:cNvPr>
          <p:cNvPicPr>
            <a:picLocks noChangeAspect="1" noChangeArrowheads="1"/>
          </p:cNvPicPr>
          <p:nvPr/>
        </p:nvPicPr>
        <p:blipFill>
          <a:blip r:embed="rId3" cstate="print"/>
          <a:srcRect/>
          <a:stretch>
            <a:fillRect/>
          </a:stretch>
        </p:blipFill>
        <p:spPr bwMode="auto">
          <a:xfrm>
            <a:off x="228600" y="1524000"/>
            <a:ext cx="5715000" cy="3800475"/>
          </a:xfrm>
          <a:prstGeom prst="rect">
            <a:avLst/>
          </a:prstGeom>
          <a:noFill/>
        </p:spPr>
      </p:pic>
      <p:sp>
        <p:nvSpPr>
          <p:cNvPr id="4" name="TextBox 3"/>
          <p:cNvSpPr txBox="1"/>
          <p:nvPr/>
        </p:nvSpPr>
        <p:spPr>
          <a:xfrm>
            <a:off x="6096000" y="1752600"/>
            <a:ext cx="3048000" cy="3693319"/>
          </a:xfrm>
          <a:prstGeom prst="rect">
            <a:avLst/>
          </a:prstGeom>
          <a:noFill/>
        </p:spPr>
        <p:txBody>
          <a:bodyPr wrap="square" rtlCol="0">
            <a:spAutoFit/>
          </a:bodyPr>
          <a:lstStyle/>
          <a:p>
            <a:r>
              <a:rPr lang="en-US" dirty="0" smtClean="0"/>
              <a:t>The Panama Canal was built as shortcut instead of sailing around South America.  Construction on the canal began in 1904.  Many lives were lost to yellow fever and malaria from mosquitoes during the construction of the canal.  When the Panama Canal was finished it stretched 40 miles long and cost the U.S. about $380 million dollars.</a:t>
            </a:r>
            <a:endParaRPr lang="en-US" dirty="0"/>
          </a:p>
        </p:txBody>
      </p:sp>
      <p:sp>
        <p:nvSpPr>
          <p:cNvPr id="5" name="TextBox 4"/>
          <p:cNvSpPr txBox="1"/>
          <p:nvPr/>
        </p:nvSpPr>
        <p:spPr>
          <a:xfrm>
            <a:off x="609600" y="5867400"/>
            <a:ext cx="3044423" cy="369332"/>
          </a:xfrm>
          <a:prstGeom prst="rect">
            <a:avLst/>
          </a:prstGeom>
          <a:noFill/>
        </p:spPr>
        <p:txBody>
          <a:bodyPr wrap="none" rtlCol="0">
            <a:spAutoFit/>
          </a:bodyPr>
          <a:lstStyle/>
          <a:p>
            <a:r>
              <a:rPr lang="en-US" dirty="0" smtClean="0">
                <a:hlinkClick r:id="rId4"/>
              </a:rPr>
              <a:t>Building the Panama Canal.</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383</TotalTime>
  <Words>321</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Chapter 5</vt:lpstr>
      <vt:lpstr>Lesson 2</vt:lpstr>
      <vt:lpstr>Imperialism</vt:lpstr>
      <vt:lpstr>Cuba</vt:lpstr>
      <vt:lpstr>Spanish-American War</vt:lpstr>
      <vt:lpstr>Theodore Roosevelt</vt:lpstr>
      <vt:lpstr>Road to the Presidency</vt:lpstr>
      <vt:lpstr>Roosevelt as President</vt:lpstr>
      <vt:lpstr>Panama Canal</vt:lpstr>
      <vt:lpstr>Reflection</vt:lpstr>
    </vt:vector>
  </TitlesOfParts>
  <Company>Dunlap C.U.S.D.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jconlee</dc:creator>
  <cp:lastModifiedBy>dlbegner</cp:lastModifiedBy>
  <cp:revision>21</cp:revision>
  <dcterms:created xsi:type="dcterms:W3CDTF">2006-10-16T16:13:49Z</dcterms:created>
  <dcterms:modified xsi:type="dcterms:W3CDTF">2016-01-21T20:27:28Z</dcterms:modified>
</cp:coreProperties>
</file>