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68" r:id="rId3"/>
    <p:sldId id="269" r:id="rId4"/>
    <p:sldId id="270" r:id="rId5"/>
    <p:sldId id="271" r:id="rId6"/>
    <p:sldId id="259" r:id="rId7"/>
    <p:sldId id="260" r:id="rId8"/>
    <p:sldId id="261" r:id="rId9"/>
    <p:sldId id="262" r:id="rId10"/>
    <p:sldId id="272" r:id="rId11"/>
    <p:sldId id="263" r:id="rId12"/>
    <p:sldId id="264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1CC93D9-AC78-4CD0-8E91-42C5443270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DA7EC-3466-48EA-8F68-5349BCA398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6829EB91-6ED1-4E1A-8367-667996EF90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E8CFE-A622-40A7-B1EB-B6EB38AE8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CEAE9B7C-EC11-4AF1-A2FE-20CB6B8BE3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10CCCB2-804A-417D-8880-83BBE861D7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5FAEF-FA02-4A55-90D4-542CDE9244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0DFC426-0DA9-4265-9187-444552CCF8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0AE11471-5DFA-442A-81F6-61ECEE2495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59ACEB-2DE4-4079-A970-D5472B0B59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F64D8F8-7FE3-49FC-B0D2-505E14EA1B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57912FF2-8DE5-4531-9FD0-521D318ECC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42EFEC6-C916-426C-9A93-59F001AD4E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ds.yahoo.com/_ylt=A9gnMiV0wTNFf0UACUaJzbkF;_ylu=X3oDMTBkajl2MmQyBHBvcwMxMgRzZWMDc3I-/SIG=1k0tvuk6j/EXP=1161106164/**http%3a/images.search.yahoo.com/search/images/view%3fback=http%253A%252F%252Fimages.search.yahoo.com%252Fsearch%252Fimages%253Fp%253Dhawaii%2526ei%253DUTF-8%2526fr%253Dyfp-t-500%2526x%253Dwrt%26w=1024%26h=768%26imgurl=www.ee.bgu.ac.il%252F%257Ecensor%252Fjpg-directory%252Fthe-hawaii-i-love-03-directory%252F17-censor%2540ee.bgu.ac.il-Hawaii.jpg%26rurl=http%253A%252F%252Fwww.ee.bgu.ac.il%252F%257Ecensor%252Fjpg-directory%252Fthe-hawaii-i-love-03-directory%253FC%253DM%2526O%253DA%26size=132.9kB%26name=17-censor%2540ee.bgu.ac.il-Hawaii.jpg%26p=hawaii%26type=jpeg%26no=12%26tt=2,991,189%26oid=6900d5427b06ad70%26ei=UTF-8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hyperlink" Target="http://rds.yahoo.com/_ylt=A9gnMiBlwTNFUsEA9RKJzbkF;_ylu=X3oDMTBjb3ZrYjNkBHBvcwM0BHNlYwNzcg--/SIG=1h0d4ssjv/EXP=1161106149/**http%3a/images.search.yahoo.com/search/images/view%3fback=http%253A%252F%252Fimages.search.yahoo.com%252Fsearch%252Fimages%253Fp%253Dalaska%2526ei%253DUTF-8%2526fr%253Dyfp-t-500%2526x%253Dwrt%26w=792%26h=524%26imgurl=www.cruisetravel.com%252FICTNew%252FCommunity%252FNewsletter%252Fimages%252Falaska.jpg%26rurl=http%253A%252F%252Fwww.cruisetravel.com%252FICTNew%252FCommunity%252FNewsletter%252Fimages%253FD%253DA%26size=162.5kB%26name=alaska.jpg%26p=alaska%26type=jpeg%26no=4%26tt=2,335,636%26oid=aef989e80f9cf87a%26ei=UTF-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ds.yahoo.com/_ylt=A9gnMiFEwjNFTEUAcGeJzbkF;_ylu=X3oDMTBjMHZkMjZyBHBvcwMxBHNlYwNzcg--/SIG=1fm9vnb33/EXP=1161106372/**http%3a/images.search.yahoo.com/search/images/view%3fback=http%253A%252F%252Fimages.search.yahoo.com%252Fsearch%252Fimages%253Fp%253Dgold%2526ei%253DUTF-8%2526fr%253Dyfp-t-500%2526x%253Dwrt%26w=521%26h=375%26imgurl=www.thegoldpage.com%252Fgolden_facts%252Fimages%252Fvarious_gold.jpg%26rurl=http%253A%252F%252Fwww.thegoldpage.com%252Fgolden_facts%252Ffocus_on_gold.htm%26size=55.1kB%26name=various_gold.jpg%26p=gold%26type=jpeg%26no=1%26tt=7,538,770%26oid=0b19a76181b843d6%26ei=UTF-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rds.yahoo.com/_ylt=A9gnMiFEwjNFTEUAgGeJzbkF;_ylu=X3oDMTBkNXYybjcwBHBvcwMxNwRzZWMDc3I-/SIG=1eo1ks1oo/EXP=1161106372/**http%3a/images.search.yahoo.com/search/images/view%3fback=http%253A%252F%252Fimages.search.yahoo.com%252Fsearch%252Fimages%253Fp%253Dgold%2526ei%253DUTF-8%2526fr%253Dyfp-t-500%2526x%253Dwrt%26w=600%26h=670%26imgurl=www.yuprocks.com%252Fimages%252Fph%252F12_06_03%252Fgold3.jpg%26rurl=http%253A%252F%252Fwww.yuprocks.com%252Fglist%252Fgold3.html%26size=83.8kB%26name=gold3.jpg%26p=gold%26type=jpeg%26no=17%26tt=7,538,770%26oid=22ab1cff9aca98f6%26ei=UTF-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America Grows and Changes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5</a:t>
            </a:r>
          </a:p>
        </p:txBody>
      </p:sp>
      <p:pic>
        <p:nvPicPr>
          <p:cNvPr id="3076" name="Picture 7" descr="States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105400"/>
            <a:ext cx="857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Hawaii </a:t>
            </a:r>
            <a:r>
              <a:rPr lang="en-US" dirty="0" smtClean="0">
                <a:solidFill>
                  <a:schemeClr val="tx1"/>
                </a:solidFill>
              </a:rPr>
              <a:t>“Gateway to the Pacific”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8066" name="Picture 2" descr="http://www.hawaiiss.com/weather/pics/worldmap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8530408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Hawaii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Polynesian people settled Hawaii in the 700s.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It </a:t>
            </a:r>
            <a:r>
              <a:rPr lang="en-US" dirty="0" smtClean="0"/>
              <a:t>was used as a stopping point for many ships making the journey across the Pacific Ocean for many years.</a:t>
            </a:r>
            <a:endParaRPr lang="en-US" dirty="0" smtClean="0"/>
          </a:p>
        </p:txBody>
      </p:sp>
      <p:pic>
        <p:nvPicPr>
          <p:cNvPr id="10245" name="Picture 5" descr="http://blog.sfgate.com/hawaii/files/2011/11/quiznov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438400"/>
            <a:ext cx="4129675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Hawaii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181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Christian missionaries began moving to Hawaii in the early 1800s. Their goal was to convert the Polynesians to Christianity.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Other Americans soon followed and settled on the islands.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In 1893, a group led by Americans overthrew the queen, and took over control of the islands.</a:t>
            </a:r>
          </a:p>
        </p:txBody>
      </p:sp>
      <p:pic>
        <p:nvPicPr>
          <p:cNvPr id="11269" name="Picture 5" descr="http://www.royalhawaiianmint.com/images/rhm/25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to a Territory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1893 – because a United States-controlled republic </a:t>
            </a:r>
          </a:p>
          <a:p>
            <a:endParaRPr lang="en-US" dirty="0" smtClean="0"/>
          </a:p>
          <a:p>
            <a:r>
              <a:rPr lang="en-US" dirty="0" smtClean="0"/>
              <a:t>1898 – annexed into the United States</a:t>
            </a:r>
          </a:p>
          <a:p>
            <a:endParaRPr lang="en-US" dirty="0" smtClean="0"/>
          </a:p>
          <a:p>
            <a:r>
              <a:rPr lang="en-US" dirty="0" smtClean="0"/>
              <a:t>1900 – became a US territory</a:t>
            </a:r>
            <a:endParaRPr lang="en-US" dirty="0"/>
          </a:p>
        </p:txBody>
      </p:sp>
      <p:pic>
        <p:nvPicPr>
          <p:cNvPr id="89090" name="Picture 2" descr="http://www.beachandisland.net/wp-content/uploads/2012/01/Big-Island-Hawaii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09800"/>
            <a:ext cx="4562875" cy="3042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Which territory do you think was the more valuable addition to the United States—Alaska or Hawaii?  Why?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Lands for the United states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pic>
        <p:nvPicPr>
          <p:cNvPr id="4" name="Picture 11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3810000"/>
            <a:ext cx="2590800" cy="1943100"/>
          </a:xfrm>
          <a:prstGeom prst="rect">
            <a:avLst/>
          </a:prstGeom>
        </p:spPr>
      </p:pic>
      <p:pic>
        <p:nvPicPr>
          <p:cNvPr id="5" name="Picture 8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3886200"/>
            <a:ext cx="2663265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Alaska </a:t>
            </a:r>
            <a:r>
              <a:rPr lang="en-US" dirty="0" smtClean="0">
                <a:solidFill>
                  <a:schemeClr val="tx1"/>
                </a:solidFill>
              </a:rPr>
              <a:t>once belonged to </a:t>
            </a:r>
            <a:r>
              <a:rPr lang="en-US" dirty="0" smtClean="0">
                <a:solidFill>
                  <a:schemeClr val="tx1"/>
                </a:solidFill>
              </a:rPr>
              <a:t>Russia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deserttan.pbwiki.com/f/russia-MapAlaskaBeringSe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553200" cy="5194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Alaska </a:t>
            </a:r>
            <a:r>
              <a:rPr lang="en-US" dirty="0" smtClean="0">
                <a:solidFill>
                  <a:schemeClr val="tx1"/>
                </a:solidFill>
              </a:rPr>
              <a:t>once belonged to </a:t>
            </a:r>
            <a:r>
              <a:rPr lang="en-US" dirty="0" smtClean="0">
                <a:solidFill>
                  <a:schemeClr val="tx1"/>
                </a:solidFill>
              </a:rPr>
              <a:t>Russia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8" descr="http://vacationcruisesblog.com/wp-content/uploads/2010/11/world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34" y="1447800"/>
            <a:ext cx="8784646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Alaska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defRPr/>
            </a:pPr>
            <a:r>
              <a:rPr lang="en-US" sz="2000" dirty="0" smtClean="0"/>
              <a:t>Alaska once belonged </a:t>
            </a:r>
            <a:br>
              <a:rPr lang="en-US" sz="2000" dirty="0" smtClean="0"/>
            </a:br>
            <a:r>
              <a:rPr lang="en-US" sz="2000" dirty="0" smtClean="0"/>
              <a:t>to Russia</a:t>
            </a:r>
          </a:p>
          <a:p>
            <a:pPr marL="609600" indent="-609600">
              <a:lnSpc>
                <a:spcPct val="90000"/>
              </a:lnSpc>
              <a:defRPr/>
            </a:pPr>
            <a:endParaRPr lang="en-US" sz="2000" dirty="0" smtClean="0"/>
          </a:p>
          <a:p>
            <a:pPr marL="609600" indent="-609600">
              <a:lnSpc>
                <a:spcPct val="90000"/>
              </a:lnSpc>
              <a:defRPr/>
            </a:pPr>
            <a:r>
              <a:rPr lang="en-US" sz="2000" dirty="0" smtClean="0"/>
              <a:t>In the late 1800s, </a:t>
            </a:r>
            <a:br>
              <a:rPr lang="en-US" sz="2000" dirty="0" smtClean="0"/>
            </a:br>
            <a:r>
              <a:rPr lang="en-US" sz="2000" dirty="0" smtClean="0"/>
              <a:t>Russia began to lose </a:t>
            </a:r>
            <a:br>
              <a:rPr lang="en-US" sz="2000" dirty="0" smtClean="0"/>
            </a:br>
            <a:r>
              <a:rPr lang="en-US" sz="2000" dirty="0" smtClean="0"/>
              <a:t>interest in the region </a:t>
            </a:r>
            <a:br>
              <a:rPr lang="en-US" sz="2000" dirty="0" smtClean="0"/>
            </a:br>
            <a:r>
              <a:rPr lang="en-US" sz="2000" dirty="0" smtClean="0"/>
              <a:t>because:</a:t>
            </a:r>
          </a:p>
          <a:p>
            <a:pPr marL="609600" indent="-609600">
              <a:lnSpc>
                <a:spcPct val="90000"/>
              </a:lnSpc>
              <a:defRPr/>
            </a:pPr>
            <a:endParaRPr lang="en-US" sz="2000" dirty="0" smtClean="0"/>
          </a:p>
          <a:p>
            <a:pPr marL="893064" lvl="1" indent="-609600">
              <a:lnSpc>
                <a:spcPct val="90000"/>
              </a:lnSpc>
              <a:defRPr/>
            </a:pPr>
            <a:r>
              <a:rPr lang="en-US" sz="2000" dirty="0" smtClean="0"/>
              <a:t>It had economic problems to worry about</a:t>
            </a:r>
          </a:p>
          <a:p>
            <a:pPr marL="893064" lvl="1" indent="-609600">
              <a:lnSpc>
                <a:spcPct val="90000"/>
              </a:lnSpc>
              <a:defRPr/>
            </a:pPr>
            <a:endParaRPr lang="en-US" sz="2000" dirty="0" smtClean="0"/>
          </a:p>
          <a:p>
            <a:pPr marL="893064" lvl="1" indent="-609600">
              <a:lnSpc>
                <a:spcPct val="90000"/>
              </a:lnSpc>
              <a:defRPr/>
            </a:pPr>
            <a:r>
              <a:rPr lang="en-US" sz="2000" dirty="0" smtClean="0"/>
              <a:t>Alaska would be hard to defend </a:t>
            </a:r>
          </a:p>
          <a:p>
            <a:endParaRPr lang="en-US" dirty="0"/>
          </a:p>
        </p:txBody>
      </p:sp>
      <p:pic>
        <p:nvPicPr>
          <p:cNvPr id="5" name="Picture 2" descr="http://3.bp.blogspot.com/-HmYbk3NKxdg/Tdno6US2vEI/AAAAAAAAA0w/8b8M-3UvOw4/s1600/A%2BPhotographer%2527s%2BCanvas%252C%2BMendenhall%2BGlacier%252C%2BAlas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19789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SOLD!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smtClean="0"/>
              <a:t>Russia offered to sell Alaska to the United States for $7 million dollars!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Is that a lot of money?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It was only 2 cents per acre!!!</a:t>
            </a:r>
          </a:p>
        </p:txBody>
      </p:sp>
      <p:pic>
        <p:nvPicPr>
          <p:cNvPr id="6150" name="Picture 6" descr="http://www.cruisemagic.com/wp-content/uploads/2008/11/alaska_s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3962400" cy="2640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Americans’ Opinions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Many people thought that buying Alaska was a huge waste of money.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Some people liked the idea of expanding our </a:t>
            </a:r>
            <a:r>
              <a:rPr lang="en-US" sz="2000" dirty="0" smtClean="0"/>
              <a:t>borders.</a:t>
            </a:r>
          </a:p>
          <a:p>
            <a:pPr lvl="1">
              <a:lnSpc>
                <a:spcPct val="90000"/>
              </a:lnSpc>
              <a:defRPr/>
            </a:pPr>
            <a:endParaRPr lang="en-US" sz="16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/>
              <a:t>One </a:t>
            </a:r>
            <a:r>
              <a:rPr lang="en-US" sz="1600" dirty="0" smtClean="0"/>
              <a:t>man who thought it was a good idea was William Seward. He was one of the men who persuaded Congress to make the purchase.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His decision to buy the land was known as “Seward’s Folly.”---A Folly is a foolish idea.</a:t>
            </a:r>
          </a:p>
        </p:txBody>
      </p:sp>
      <p:pic>
        <p:nvPicPr>
          <p:cNvPr id="7174" name="Picture 6" descr="http://www.sheppardsoftware.com/usaweb/Images/alaska_c_sew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267200"/>
            <a:ext cx="1905000" cy="195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8183562" cy="56562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In </a:t>
            </a:r>
            <a:r>
              <a:rPr lang="en-US" sz="4000" dirty="0" smtClean="0"/>
              <a:t>1880, gold </a:t>
            </a:r>
            <a:r>
              <a:rPr lang="en-US" sz="4000" dirty="0" smtClean="0"/>
              <a:t>was </a:t>
            </a:r>
            <a:r>
              <a:rPr lang="en-US" sz="4000" dirty="0" smtClean="0"/>
              <a:t>discovered in </a:t>
            </a:r>
            <a:r>
              <a:rPr lang="en-US" sz="4000" dirty="0" smtClean="0"/>
              <a:t>Alaska</a:t>
            </a:r>
            <a:r>
              <a:rPr lang="en-US" sz="4000" dirty="0" smtClean="0"/>
              <a:t>!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Soon, many people who thought the purchase was a bad </a:t>
            </a:r>
            <a:r>
              <a:rPr lang="en-US" sz="2800" dirty="0" smtClean="0"/>
              <a:t>idea </a:t>
            </a:r>
            <a:r>
              <a:rPr lang="en-US" sz="2800" dirty="0" smtClean="0"/>
              <a:t>changed their minds.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000" dirty="0" smtClean="0"/>
              <a:t>The discovery started another gold rush.</a:t>
            </a:r>
          </a:p>
        </p:txBody>
      </p:sp>
      <p:pic>
        <p:nvPicPr>
          <p:cNvPr id="8195" name="Picture 5" descr="Go to fullsize image">
            <a:hlinkClick r:id="rId2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219200" y="2286000"/>
            <a:ext cx="1381125" cy="990600"/>
          </a:xfrm>
        </p:spPr>
      </p:pic>
      <p:pic>
        <p:nvPicPr>
          <p:cNvPr id="8196" name="Picture 8" descr="Go to fullsize image">
            <a:hlinkClick r:id="rId4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6781800" y="1981200"/>
            <a:ext cx="1276350" cy="1428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Valuable Land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 addition to gold, Alaska turned out to be valuable for many other reasons.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Its rich earth held deposits of valuable minerals such as: gold, silver, copper, and zinc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Its rich waters contained many fish.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Alaska turned out to be such a great deal that many people thought the U.S. should try to ad more lands</a:t>
            </a:r>
            <a:r>
              <a:rPr lang="en-US" sz="2800" dirty="0" smtClean="0"/>
              <a:t>!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It became a territory in 1912.</a:t>
            </a:r>
            <a:endParaRPr lang="en-US" sz="28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165</TotalTime>
  <Words>350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Wingdings</vt:lpstr>
      <vt:lpstr>Calibri</vt:lpstr>
      <vt:lpstr>Times New Roman</vt:lpstr>
      <vt:lpstr>Civic</vt:lpstr>
      <vt:lpstr>Chapter 5</vt:lpstr>
      <vt:lpstr>Lesson 1</vt:lpstr>
      <vt:lpstr>Alaska once belonged to Russia</vt:lpstr>
      <vt:lpstr>Alaska once belonged to Russia</vt:lpstr>
      <vt:lpstr>Alaska</vt:lpstr>
      <vt:lpstr>SOLD!</vt:lpstr>
      <vt:lpstr>Americans’ Opinions</vt:lpstr>
      <vt:lpstr>In 1880, gold was discovered in Alaska!   Soon, many people who thought the purchase was a bad idea changed their minds.  The discovery started another gold rush.</vt:lpstr>
      <vt:lpstr>Valuable Land</vt:lpstr>
      <vt:lpstr>Hawaii “Gateway to the Pacific”</vt:lpstr>
      <vt:lpstr>Hawaii</vt:lpstr>
      <vt:lpstr>Hawaii</vt:lpstr>
      <vt:lpstr>Journey to a Territory</vt:lpstr>
      <vt:lpstr>Reflection</vt:lpstr>
    </vt:vector>
  </TitlesOfParts>
  <Company>Dunlap C.U.S.D.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jconlee</dc:creator>
  <cp:lastModifiedBy>jbibb</cp:lastModifiedBy>
  <cp:revision>13</cp:revision>
  <dcterms:created xsi:type="dcterms:W3CDTF">2006-10-16T16:13:49Z</dcterms:created>
  <dcterms:modified xsi:type="dcterms:W3CDTF">2013-01-12T00:58:49Z</dcterms:modified>
</cp:coreProperties>
</file>